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8" r:id="rId3"/>
    <p:sldId id="263" r:id="rId4"/>
    <p:sldId id="261" r:id="rId5"/>
    <p:sldId id="265" r:id="rId6"/>
    <p:sldId id="266" r:id="rId7"/>
    <p:sldId id="272" r:id="rId8"/>
    <p:sldId id="273" r:id="rId9"/>
    <p:sldId id="274" r:id="rId10"/>
    <p:sldId id="275" r:id="rId1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D6"/>
    <a:srgbClr val="FF99FF"/>
    <a:srgbClr val="7765E1"/>
    <a:srgbClr val="003192"/>
    <a:srgbClr val="9ED462"/>
    <a:srgbClr val="99FF99"/>
    <a:srgbClr val="0094C8"/>
    <a:srgbClr val="EE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5602" autoAdjust="0"/>
  </p:normalViewPr>
  <p:slideViewPr>
    <p:cSldViewPr>
      <p:cViewPr varScale="1">
        <p:scale>
          <a:sx n="120" d="100"/>
          <a:sy n="120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F02D5F3-26B8-4CB5-BD69-0B236C0D439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1407081-F13F-4C86-8443-29B05EB613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7081-F13F-4C86-8443-29B05EB613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8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0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19800" cy="457200"/>
          </a:xfrm>
        </p:spPr>
        <p:txBody>
          <a:bodyPr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3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3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6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1457-953C-4FD7-984D-0834981778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E1D7D-E0D8-4AC0-B833-940DCFA75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440160"/>
          </a:xfrm>
          <a:prstGeom prst="roundRect">
            <a:avLst>
              <a:gd name="adj" fmla="val 50000"/>
            </a:avLst>
          </a:prstGeom>
          <a:solidFill>
            <a:srgbClr val="173C4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  <a: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compétitions et </a:t>
            </a:r>
            <a:b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classements </a:t>
            </a:r>
            <a:endParaRPr lang="fr-BE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6800" y="3048000"/>
            <a:ext cx="2376264" cy="652784"/>
          </a:xfrm>
          <a:prstGeom prst="rect">
            <a:avLst/>
          </a:prstGeom>
          <a:solidFill>
            <a:srgbClr val="173C4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JEUNES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600" y="1905000"/>
            <a:ext cx="8610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RESUME DES ACCES AUX COMPETITIONS </a:t>
            </a:r>
          </a:p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JEUNES PAR CATEGORIE D’AGE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33800" y="2775466"/>
            <a:ext cx="2348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SAISON </a:t>
            </a:r>
            <a:r>
              <a:rPr lang="fr-B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fr-B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31" y="80728"/>
            <a:ext cx="1800000" cy="180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74392"/>
            <a:ext cx="38649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1463" y="58213"/>
            <a:ext cx="8732373" cy="62628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POSSIBILITES D’INSCRIPTIONS DANS LES TOURNOIS</a:t>
            </a:r>
            <a:b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ANS, par “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”(hors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01123" y="2228760"/>
            <a:ext cx="7933788" cy="6421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31" y="3437280"/>
            <a:ext cx="827890" cy="1202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pts</a:t>
            </a:r>
          </a:p>
          <a:p>
            <a:pPr algn="ctr"/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pts</a:t>
            </a:r>
          </a:p>
          <a:p>
            <a:pPr algn="ctr"/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 pts</a:t>
            </a:r>
          </a:p>
          <a:p>
            <a:pPr algn="ctr"/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pts</a:t>
            </a:r>
          </a:p>
          <a:p>
            <a:pPr algn="ctr"/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55 pts</a:t>
            </a:r>
          </a:p>
          <a:p>
            <a:pPr algn="ctr"/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 pts</a:t>
            </a:r>
          </a:p>
          <a:p>
            <a:pPr algn="ctr"/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 pts</a:t>
            </a: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064" y="785011"/>
            <a:ext cx="7905859" cy="7238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4528" y="1517361"/>
            <a:ext cx="7910383" cy="6859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21344" y="2237343"/>
            <a:ext cx="782828" cy="634584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pts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38080" y="767714"/>
            <a:ext cx="787554" cy="723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pts</a:t>
            </a:r>
          </a:p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pts</a:t>
            </a:r>
          </a:p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pts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19106" y="5326497"/>
            <a:ext cx="782018" cy="608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pts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241"/>
          <p:cNvGrpSpPr/>
          <p:nvPr/>
        </p:nvGrpSpPr>
        <p:grpSpPr>
          <a:xfrm>
            <a:off x="1433763" y="810179"/>
            <a:ext cx="1052460" cy="630680"/>
            <a:chOff x="1782096" y="4714658"/>
            <a:chExt cx="914400" cy="688393"/>
          </a:xfrm>
        </p:grpSpPr>
        <p:sp>
          <p:nvSpPr>
            <p:cNvPr id="127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rgbClr val="EEA2A2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212"/>
            <p:cNvSpPr txBox="1"/>
            <p:nvPr/>
          </p:nvSpPr>
          <p:spPr>
            <a:xfrm>
              <a:off x="1814457" y="4903117"/>
              <a:ext cx="827897" cy="3759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avec le voucher</a:t>
              </a:r>
            </a:p>
          </p:txBody>
        </p:sp>
      </p:grpSp>
      <p:grpSp>
        <p:nvGrpSpPr>
          <p:cNvPr id="129" name="Group 220"/>
          <p:cNvGrpSpPr/>
          <p:nvPr/>
        </p:nvGrpSpPr>
        <p:grpSpPr>
          <a:xfrm>
            <a:off x="1826573" y="80164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278"/>
          <p:cNvGrpSpPr/>
          <p:nvPr/>
        </p:nvGrpSpPr>
        <p:grpSpPr>
          <a:xfrm>
            <a:off x="3685380" y="863273"/>
            <a:ext cx="1091015" cy="532133"/>
            <a:chOff x="4224835" y="1753688"/>
            <a:chExt cx="924521" cy="749546"/>
          </a:xfrm>
        </p:grpSpPr>
        <p:sp>
          <p:nvSpPr>
            <p:cNvPr id="136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TextBox 280"/>
            <p:cNvSpPr txBox="1"/>
            <p:nvPr/>
          </p:nvSpPr>
          <p:spPr>
            <a:xfrm>
              <a:off x="4224835" y="2160877"/>
              <a:ext cx="884905" cy="173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Grades 2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220"/>
          <p:cNvGrpSpPr/>
          <p:nvPr/>
        </p:nvGrpSpPr>
        <p:grpSpPr>
          <a:xfrm>
            <a:off x="4186580" y="91910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49" name="Group 83"/>
          <p:cNvGrpSpPr/>
          <p:nvPr/>
        </p:nvGrpSpPr>
        <p:grpSpPr>
          <a:xfrm>
            <a:off x="2619038" y="1516027"/>
            <a:ext cx="1078286" cy="692471"/>
            <a:chOff x="4589420" y="2465151"/>
            <a:chExt cx="921393" cy="808816"/>
          </a:xfrm>
        </p:grpSpPr>
        <p:sp>
          <p:nvSpPr>
            <p:cNvPr id="150" name="Flowchart: Process 42"/>
            <p:cNvSpPr/>
            <p:nvPr/>
          </p:nvSpPr>
          <p:spPr>
            <a:xfrm>
              <a:off x="4596554" y="2465151"/>
              <a:ext cx="914259" cy="8088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TextBox 266"/>
            <p:cNvSpPr txBox="1"/>
            <p:nvPr/>
          </p:nvSpPr>
          <p:spPr>
            <a:xfrm>
              <a:off x="4589420" y="2685468"/>
              <a:ext cx="880875" cy="5014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avec le voucher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152" name="Group 220"/>
          <p:cNvGrpSpPr/>
          <p:nvPr/>
        </p:nvGrpSpPr>
        <p:grpSpPr>
          <a:xfrm>
            <a:off x="3070915" y="153023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1" name="Rectangle 1"/>
          <p:cNvSpPr/>
          <p:nvPr/>
        </p:nvSpPr>
        <p:spPr>
          <a:xfrm>
            <a:off x="1342391" y="2267469"/>
            <a:ext cx="1236120" cy="600230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le voucher</a:t>
            </a:r>
          </a:p>
        </p:txBody>
      </p:sp>
      <p:grpSp>
        <p:nvGrpSpPr>
          <p:cNvPr id="172" name="Group 220"/>
          <p:cNvGrpSpPr/>
          <p:nvPr/>
        </p:nvGrpSpPr>
        <p:grpSpPr>
          <a:xfrm>
            <a:off x="1865928" y="226773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82" name="Group 241"/>
          <p:cNvGrpSpPr/>
          <p:nvPr/>
        </p:nvGrpSpPr>
        <p:grpSpPr>
          <a:xfrm>
            <a:off x="3892562" y="2263604"/>
            <a:ext cx="1142760" cy="562573"/>
            <a:chOff x="1782096" y="4714658"/>
            <a:chExt cx="914400" cy="688393"/>
          </a:xfrm>
        </p:grpSpPr>
        <p:sp>
          <p:nvSpPr>
            <p:cNvPr id="18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TextBox 212"/>
            <p:cNvSpPr txBox="1"/>
            <p:nvPr/>
          </p:nvSpPr>
          <p:spPr>
            <a:xfrm>
              <a:off x="1807119" y="4921781"/>
              <a:ext cx="848588" cy="3766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rades 1 avec voucher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3" name="Oval 10"/>
          <p:cNvSpPr/>
          <p:nvPr/>
        </p:nvSpPr>
        <p:spPr>
          <a:xfrm>
            <a:off x="4757870" y="6110460"/>
            <a:ext cx="84378" cy="61605"/>
          </a:xfrm>
          <a:custGeom>
            <a:avLst/>
            <a:gdLst>
              <a:gd name="connsiteX0" fmla="*/ 189017 w 1045863"/>
              <a:gd name="connsiteY0" fmla="*/ 0 h 1103312"/>
              <a:gd name="connsiteX1" fmla="*/ 97056 w 1045863"/>
              <a:gd name="connsiteY1" fmla="*/ 259496 h 1103312"/>
              <a:gd name="connsiteX2" fmla="*/ 828576 w 1045863"/>
              <a:gd name="connsiteY2" fmla="*/ 991016 h 1103312"/>
              <a:gd name="connsiteX3" fmla="*/ 1045863 w 1045863"/>
              <a:gd name="connsiteY3" fmla="*/ 954468 h 1103312"/>
              <a:gd name="connsiteX4" fmla="*/ 640080 w 1045863"/>
              <a:gd name="connsiteY4" fmla="*/ 1103312 h 1103312"/>
              <a:gd name="connsiteX5" fmla="*/ 0 w 1045863"/>
              <a:gd name="connsiteY5" fmla="*/ 463232 h 1103312"/>
              <a:gd name="connsiteX6" fmla="*/ 189017 w 1045863"/>
              <a:gd name="connsiteY6" fmla="*/ 0 h 1103312"/>
              <a:gd name="connsiteX0" fmla="*/ 189017 w 1045863"/>
              <a:gd name="connsiteY0" fmla="*/ 0 h 1103312"/>
              <a:gd name="connsiteX1" fmla="*/ 482067 w 1045863"/>
              <a:gd name="connsiteY1" fmla="*/ 800917 h 1103312"/>
              <a:gd name="connsiteX2" fmla="*/ 828576 w 1045863"/>
              <a:gd name="connsiteY2" fmla="*/ 991016 h 1103312"/>
              <a:gd name="connsiteX3" fmla="*/ 1045863 w 1045863"/>
              <a:gd name="connsiteY3" fmla="*/ 954468 h 1103312"/>
              <a:gd name="connsiteX4" fmla="*/ 640080 w 1045863"/>
              <a:gd name="connsiteY4" fmla="*/ 1103312 h 1103312"/>
              <a:gd name="connsiteX5" fmla="*/ 0 w 1045863"/>
              <a:gd name="connsiteY5" fmla="*/ 463232 h 1103312"/>
              <a:gd name="connsiteX6" fmla="*/ 189017 w 1045863"/>
              <a:gd name="connsiteY6" fmla="*/ 0 h 1103312"/>
              <a:gd name="connsiteX0" fmla="*/ 189017 w 1045863"/>
              <a:gd name="connsiteY0" fmla="*/ 0 h 1103312"/>
              <a:gd name="connsiteX1" fmla="*/ 482067 w 1045863"/>
              <a:gd name="connsiteY1" fmla="*/ 800917 h 1103312"/>
              <a:gd name="connsiteX2" fmla="*/ 1045863 w 1045863"/>
              <a:gd name="connsiteY2" fmla="*/ 954468 h 1103312"/>
              <a:gd name="connsiteX3" fmla="*/ 640080 w 1045863"/>
              <a:gd name="connsiteY3" fmla="*/ 1103312 h 1103312"/>
              <a:gd name="connsiteX4" fmla="*/ 0 w 1045863"/>
              <a:gd name="connsiteY4" fmla="*/ 463232 h 1103312"/>
              <a:gd name="connsiteX5" fmla="*/ 189017 w 1045863"/>
              <a:gd name="connsiteY5" fmla="*/ 0 h 1103312"/>
              <a:gd name="connsiteX0" fmla="*/ 189017 w 1178210"/>
              <a:gd name="connsiteY0" fmla="*/ 0 h 1103312"/>
              <a:gd name="connsiteX1" fmla="*/ 482067 w 1178210"/>
              <a:gd name="connsiteY1" fmla="*/ 800917 h 1103312"/>
              <a:gd name="connsiteX2" fmla="*/ 1178210 w 1178210"/>
              <a:gd name="connsiteY2" fmla="*/ 810089 h 1103312"/>
              <a:gd name="connsiteX3" fmla="*/ 640080 w 1178210"/>
              <a:gd name="connsiteY3" fmla="*/ 1103312 h 1103312"/>
              <a:gd name="connsiteX4" fmla="*/ 0 w 1178210"/>
              <a:gd name="connsiteY4" fmla="*/ 463232 h 1103312"/>
              <a:gd name="connsiteX5" fmla="*/ 189017 w 1178210"/>
              <a:gd name="connsiteY5" fmla="*/ 0 h 1103312"/>
              <a:gd name="connsiteX0" fmla="*/ 189017 w 1178210"/>
              <a:gd name="connsiteY0" fmla="*/ 0 h 1103312"/>
              <a:gd name="connsiteX1" fmla="*/ 494099 w 1178210"/>
              <a:gd name="connsiteY1" fmla="*/ 596381 h 1103312"/>
              <a:gd name="connsiteX2" fmla="*/ 1178210 w 1178210"/>
              <a:gd name="connsiteY2" fmla="*/ 810089 h 1103312"/>
              <a:gd name="connsiteX3" fmla="*/ 640080 w 1178210"/>
              <a:gd name="connsiteY3" fmla="*/ 1103312 h 1103312"/>
              <a:gd name="connsiteX4" fmla="*/ 0 w 1178210"/>
              <a:gd name="connsiteY4" fmla="*/ 463232 h 1103312"/>
              <a:gd name="connsiteX5" fmla="*/ 189017 w 1178210"/>
              <a:gd name="connsiteY5" fmla="*/ 0 h 1103312"/>
              <a:gd name="connsiteX0" fmla="*/ 2404 w 991597"/>
              <a:gd name="connsiteY0" fmla="*/ 8836 h 1112148"/>
              <a:gd name="connsiteX1" fmla="*/ 307486 w 991597"/>
              <a:gd name="connsiteY1" fmla="*/ 605217 h 1112148"/>
              <a:gd name="connsiteX2" fmla="*/ 991597 w 991597"/>
              <a:gd name="connsiteY2" fmla="*/ 818925 h 1112148"/>
              <a:gd name="connsiteX3" fmla="*/ 453467 w 991597"/>
              <a:gd name="connsiteY3" fmla="*/ 1112148 h 1112148"/>
              <a:gd name="connsiteX4" fmla="*/ 2404 w 991597"/>
              <a:gd name="connsiteY4" fmla="*/ 8836 h 1112148"/>
              <a:gd name="connsiteX0" fmla="*/ 2404 w 991597"/>
              <a:gd name="connsiteY0" fmla="*/ 8836 h 887846"/>
              <a:gd name="connsiteX1" fmla="*/ 307486 w 991597"/>
              <a:gd name="connsiteY1" fmla="*/ 605217 h 887846"/>
              <a:gd name="connsiteX2" fmla="*/ 991597 w 991597"/>
              <a:gd name="connsiteY2" fmla="*/ 818925 h 887846"/>
              <a:gd name="connsiteX3" fmla="*/ 104551 w 991597"/>
              <a:gd name="connsiteY3" fmla="*/ 883548 h 887846"/>
              <a:gd name="connsiteX4" fmla="*/ 2404 w 991597"/>
              <a:gd name="connsiteY4" fmla="*/ 8836 h 887846"/>
              <a:gd name="connsiteX0" fmla="*/ 118779 w 1107972"/>
              <a:gd name="connsiteY0" fmla="*/ 8836 h 1021343"/>
              <a:gd name="connsiteX1" fmla="*/ 423861 w 1107972"/>
              <a:gd name="connsiteY1" fmla="*/ 605217 h 1021343"/>
              <a:gd name="connsiteX2" fmla="*/ 1107972 w 1107972"/>
              <a:gd name="connsiteY2" fmla="*/ 818925 h 1021343"/>
              <a:gd name="connsiteX3" fmla="*/ 220926 w 1107972"/>
              <a:gd name="connsiteY3" fmla="*/ 883548 h 1021343"/>
              <a:gd name="connsiteX4" fmla="*/ 118779 w 1107972"/>
              <a:gd name="connsiteY4" fmla="*/ 8836 h 1021343"/>
              <a:gd name="connsiteX0" fmla="*/ 118779 w 1107972"/>
              <a:gd name="connsiteY0" fmla="*/ 11180 h 1023687"/>
              <a:gd name="connsiteX1" fmla="*/ 423861 w 1107972"/>
              <a:gd name="connsiteY1" fmla="*/ 607561 h 1023687"/>
              <a:gd name="connsiteX2" fmla="*/ 1107972 w 1107972"/>
              <a:gd name="connsiteY2" fmla="*/ 821269 h 1023687"/>
              <a:gd name="connsiteX3" fmla="*/ 220926 w 1107972"/>
              <a:gd name="connsiteY3" fmla="*/ 885892 h 1023687"/>
              <a:gd name="connsiteX4" fmla="*/ 118779 w 1107972"/>
              <a:gd name="connsiteY4" fmla="*/ 11180 h 10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72" h="1023687">
                <a:moveTo>
                  <a:pt x="118779" y="11180"/>
                </a:moveTo>
                <a:cubicBezTo>
                  <a:pt x="94449" y="-73308"/>
                  <a:pt x="114617" y="340199"/>
                  <a:pt x="423861" y="607561"/>
                </a:cubicBezTo>
                <a:cubicBezTo>
                  <a:pt x="733105" y="874923"/>
                  <a:pt x="1081637" y="770870"/>
                  <a:pt x="1107972" y="821269"/>
                </a:cubicBezTo>
                <a:cubicBezTo>
                  <a:pt x="999127" y="915094"/>
                  <a:pt x="664577" y="1186681"/>
                  <a:pt x="220926" y="885892"/>
                </a:cubicBezTo>
                <a:cubicBezTo>
                  <a:pt x="-222725" y="585103"/>
                  <a:pt x="143109" y="95668"/>
                  <a:pt x="118779" y="11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" name="Group 360"/>
          <p:cNvGrpSpPr/>
          <p:nvPr/>
        </p:nvGrpSpPr>
        <p:grpSpPr>
          <a:xfrm>
            <a:off x="6593443" y="807731"/>
            <a:ext cx="980266" cy="561297"/>
            <a:chOff x="369570" y="4724400"/>
            <a:chExt cx="1181100" cy="1160813"/>
          </a:xfrm>
          <a:solidFill>
            <a:srgbClr val="FFFF00"/>
          </a:solidFill>
        </p:grpSpPr>
        <p:sp>
          <p:nvSpPr>
            <p:cNvPr id="206" name="Rectangle 1"/>
            <p:cNvSpPr/>
            <p:nvPr/>
          </p:nvSpPr>
          <p:spPr>
            <a:xfrm>
              <a:off x="369570" y="4724400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TextBox 362"/>
            <p:cNvSpPr txBox="1"/>
            <p:nvPr/>
          </p:nvSpPr>
          <p:spPr>
            <a:xfrm>
              <a:off x="409304" y="5299657"/>
              <a:ext cx="1085539" cy="28673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rades 3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220"/>
          <p:cNvGrpSpPr/>
          <p:nvPr/>
        </p:nvGrpSpPr>
        <p:grpSpPr>
          <a:xfrm>
            <a:off x="7055450" y="87958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6" name="Oval 221"/>
            <p:cNvSpPr/>
            <p:nvPr/>
          </p:nvSpPr>
          <p:spPr>
            <a:xfrm>
              <a:off x="4917745" y="2429067"/>
              <a:ext cx="2295324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Oval 222"/>
            <p:cNvSpPr/>
            <p:nvPr/>
          </p:nvSpPr>
          <p:spPr>
            <a:xfrm>
              <a:off x="5945822" y="2286000"/>
              <a:ext cx="1530226" cy="1530226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08" name="Group 367"/>
          <p:cNvGrpSpPr/>
          <p:nvPr/>
        </p:nvGrpSpPr>
        <p:grpSpPr>
          <a:xfrm>
            <a:off x="5715000" y="1507139"/>
            <a:ext cx="934767" cy="654946"/>
            <a:chOff x="7097724" y="2026006"/>
            <a:chExt cx="1226048" cy="1818399"/>
          </a:xfrm>
          <a:solidFill>
            <a:srgbClr val="FFC000"/>
          </a:solidFill>
        </p:grpSpPr>
        <p:sp>
          <p:nvSpPr>
            <p:cNvPr id="209" name="Rectangle 1"/>
            <p:cNvSpPr/>
            <p:nvPr/>
          </p:nvSpPr>
          <p:spPr>
            <a:xfrm>
              <a:off x="7097724" y="2026006"/>
              <a:ext cx="1226048" cy="181839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0" name="TextBox 348"/>
            <p:cNvSpPr txBox="1"/>
            <p:nvPr/>
          </p:nvSpPr>
          <p:spPr>
            <a:xfrm>
              <a:off x="7174948" y="2863344"/>
              <a:ext cx="1059831" cy="39535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Grades 2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3" name="Group 220"/>
          <p:cNvGrpSpPr/>
          <p:nvPr/>
        </p:nvGrpSpPr>
        <p:grpSpPr>
          <a:xfrm>
            <a:off x="6079205" y="155014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232828" y="1496520"/>
            <a:ext cx="780216" cy="747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pts</a:t>
            </a:r>
          </a:p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pts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1010407" y="2868161"/>
            <a:ext cx="7924504" cy="5527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9" name="Group 203"/>
          <p:cNvGrpSpPr/>
          <p:nvPr/>
        </p:nvGrpSpPr>
        <p:grpSpPr>
          <a:xfrm>
            <a:off x="6928668" y="2296205"/>
            <a:ext cx="1028934" cy="611228"/>
            <a:chOff x="1735892" y="1702917"/>
            <a:chExt cx="1066065" cy="1484888"/>
          </a:xfrm>
        </p:grpSpPr>
        <p:sp>
          <p:nvSpPr>
            <p:cNvPr id="223" name="Flowchart: Process 42"/>
            <p:cNvSpPr/>
            <p:nvPr/>
          </p:nvSpPr>
          <p:spPr>
            <a:xfrm>
              <a:off x="1735892" y="1702917"/>
              <a:ext cx="1066065" cy="13281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4" name="TextBox 206"/>
            <p:cNvSpPr txBox="1"/>
            <p:nvPr/>
          </p:nvSpPr>
          <p:spPr>
            <a:xfrm>
              <a:off x="1801239" y="2365338"/>
              <a:ext cx="979168" cy="822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2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Group 220"/>
          <p:cNvGrpSpPr/>
          <p:nvPr/>
        </p:nvGrpSpPr>
        <p:grpSpPr>
          <a:xfrm>
            <a:off x="7413690" y="235266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20"/>
          <p:cNvGrpSpPr/>
          <p:nvPr/>
        </p:nvGrpSpPr>
        <p:grpSpPr>
          <a:xfrm>
            <a:off x="4419473" y="225528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4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1784932" y="2907180"/>
            <a:ext cx="1173710" cy="479334"/>
            <a:chOff x="1652506" y="4109475"/>
            <a:chExt cx="914400" cy="688393"/>
          </a:xfrm>
        </p:grpSpPr>
        <p:sp>
          <p:nvSpPr>
            <p:cNvPr id="243" name="Flowchart: Process 42"/>
            <p:cNvSpPr/>
            <p:nvPr/>
          </p:nvSpPr>
          <p:spPr>
            <a:xfrm>
              <a:off x="1652506" y="4109475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TextBox 212"/>
            <p:cNvSpPr txBox="1"/>
            <p:nvPr/>
          </p:nvSpPr>
          <p:spPr>
            <a:xfrm>
              <a:off x="1702563" y="4450351"/>
              <a:ext cx="855407" cy="2189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7" name="Rectangle 1"/>
          <p:cNvSpPr/>
          <p:nvPr/>
        </p:nvSpPr>
        <p:spPr>
          <a:xfrm>
            <a:off x="4136312" y="2911865"/>
            <a:ext cx="1186666" cy="451540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avec voucher</a:t>
            </a:r>
          </a:p>
        </p:txBody>
      </p:sp>
      <p:grpSp>
        <p:nvGrpSpPr>
          <p:cNvPr id="252" name="Group 220"/>
          <p:cNvGrpSpPr/>
          <p:nvPr/>
        </p:nvGrpSpPr>
        <p:grpSpPr>
          <a:xfrm>
            <a:off x="4602353" y="285966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56" name="Group 220"/>
          <p:cNvGrpSpPr/>
          <p:nvPr/>
        </p:nvGrpSpPr>
        <p:grpSpPr>
          <a:xfrm>
            <a:off x="7413690" y="443295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60" name="Group 220"/>
          <p:cNvGrpSpPr/>
          <p:nvPr/>
        </p:nvGrpSpPr>
        <p:grpSpPr>
          <a:xfrm>
            <a:off x="2317093" y="292767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45" name="Rectangle 244"/>
          <p:cNvSpPr/>
          <p:nvPr/>
        </p:nvSpPr>
        <p:spPr>
          <a:xfrm>
            <a:off x="211356" y="2868785"/>
            <a:ext cx="800608" cy="551503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pts</a:t>
            </a:r>
          </a:p>
        </p:txBody>
      </p:sp>
      <p:grpSp>
        <p:nvGrpSpPr>
          <p:cNvPr id="246" name="Group 367"/>
          <p:cNvGrpSpPr/>
          <p:nvPr/>
        </p:nvGrpSpPr>
        <p:grpSpPr>
          <a:xfrm>
            <a:off x="6242749" y="2909086"/>
            <a:ext cx="1071750" cy="474808"/>
            <a:chOff x="7097720" y="2026006"/>
            <a:chExt cx="1273778" cy="1554294"/>
          </a:xfrm>
          <a:solidFill>
            <a:srgbClr val="FFC000"/>
          </a:solidFill>
        </p:grpSpPr>
        <p:sp>
          <p:nvSpPr>
            <p:cNvPr id="264" name="Rectangle 1"/>
            <p:cNvSpPr/>
            <p:nvPr/>
          </p:nvSpPr>
          <p:spPr>
            <a:xfrm>
              <a:off x="7097720" y="2026006"/>
              <a:ext cx="1273778" cy="1554294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65" name="TextBox 348"/>
            <p:cNvSpPr txBox="1"/>
            <p:nvPr/>
          </p:nvSpPr>
          <p:spPr>
            <a:xfrm>
              <a:off x="7298487" y="2672909"/>
              <a:ext cx="1047434" cy="60450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rades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7" name="Group 220"/>
          <p:cNvGrpSpPr/>
          <p:nvPr/>
        </p:nvGrpSpPr>
        <p:grpSpPr>
          <a:xfrm>
            <a:off x="6624080" y="293414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71" name="Rectangle 270"/>
          <p:cNvSpPr/>
          <p:nvPr/>
        </p:nvSpPr>
        <p:spPr>
          <a:xfrm>
            <a:off x="1017768" y="3422124"/>
            <a:ext cx="7917144" cy="12179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72" name="Group 278"/>
          <p:cNvGrpSpPr/>
          <p:nvPr/>
        </p:nvGrpSpPr>
        <p:grpSpPr>
          <a:xfrm>
            <a:off x="2290494" y="3493750"/>
            <a:ext cx="1620421" cy="1017949"/>
            <a:chOff x="4224835" y="1753688"/>
            <a:chExt cx="924521" cy="749546"/>
          </a:xfrm>
        </p:grpSpPr>
        <p:sp>
          <p:nvSpPr>
            <p:cNvPr id="273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TextBox 280"/>
            <p:cNvSpPr txBox="1"/>
            <p:nvPr/>
          </p:nvSpPr>
          <p:spPr>
            <a:xfrm>
              <a:off x="4224835" y="2160877"/>
              <a:ext cx="884905" cy="136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5" name="Group 220"/>
          <p:cNvGrpSpPr/>
          <p:nvPr/>
        </p:nvGrpSpPr>
        <p:grpSpPr>
          <a:xfrm>
            <a:off x="3062947" y="367764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76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7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78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534052" y="3463585"/>
            <a:ext cx="1602682" cy="1041531"/>
            <a:chOff x="4234956" y="1753688"/>
            <a:chExt cx="914400" cy="749546"/>
          </a:xfrm>
          <a:solidFill>
            <a:srgbClr val="92D050"/>
          </a:solidFill>
        </p:grpSpPr>
        <p:sp>
          <p:nvSpPr>
            <p:cNvPr id="280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244643" y="2116953"/>
              <a:ext cx="884905" cy="13674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Grades 1</a:t>
              </a: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2" name="Group 220"/>
          <p:cNvGrpSpPr/>
          <p:nvPr/>
        </p:nvGrpSpPr>
        <p:grpSpPr>
          <a:xfrm>
            <a:off x="6182655" y="357305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8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86" name="Rectangle 285"/>
          <p:cNvSpPr/>
          <p:nvPr/>
        </p:nvSpPr>
        <p:spPr>
          <a:xfrm>
            <a:off x="222700" y="4635558"/>
            <a:ext cx="785428" cy="726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pts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1002193" y="4635558"/>
            <a:ext cx="7932718" cy="7158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88" name="Group 241"/>
          <p:cNvGrpSpPr/>
          <p:nvPr/>
        </p:nvGrpSpPr>
        <p:grpSpPr>
          <a:xfrm>
            <a:off x="1137096" y="4700883"/>
            <a:ext cx="1261081" cy="596015"/>
            <a:chOff x="1782096" y="4714658"/>
            <a:chExt cx="914400" cy="688393"/>
          </a:xfrm>
        </p:grpSpPr>
        <p:sp>
          <p:nvSpPr>
            <p:cNvPr id="289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0" name="TextBox 212"/>
            <p:cNvSpPr txBox="1"/>
            <p:nvPr/>
          </p:nvSpPr>
          <p:spPr>
            <a:xfrm>
              <a:off x="1838935" y="5101094"/>
              <a:ext cx="828063" cy="177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1" name="Rectangle 290"/>
          <p:cNvSpPr/>
          <p:nvPr/>
        </p:nvSpPr>
        <p:spPr>
          <a:xfrm>
            <a:off x="1033036" y="5334924"/>
            <a:ext cx="7901876" cy="5855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92" name="Group 241"/>
          <p:cNvGrpSpPr/>
          <p:nvPr/>
        </p:nvGrpSpPr>
        <p:grpSpPr>
          <a:xfrm>
            <a:off x="2354412" y="5378515"/>
            <a:ext cx="1275641" cy="530527"/>
            <a:chOff x="1782096" y="4714658"/>
            <a:chExt cx="914400" cy="688393"/>
          </a:xfrm>
        </p:grpSpPr>
        <p:sp>
          <p:nvSpPr>
            <p:cNvPr id="29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4" name="TextBox 212"/>
            <p:cNvSpPr txBox="1"/>
            <p:nvPr/>
          </p:nvSpPr>
          <p:spPr>
            <a:xfrm>
              <a:off x="1822770" y="5078551"/>
              <a:ext cx="855809" cy="178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220"/>
          <p:cNvGrpSpPr/>
          <p:nvPr/>
        </p:nvGrpSpPr>
        <p:grpSpPr>
          <a:xfrm>
            <a:off x="2937610" y="539043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6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97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98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99" name="Group 220"/>
          <p:cNvGrpSpPr/>
          <p:nvPr/>
        </p:nvGrpSpPr>
        <p:grpSpPr>
          <a:xfrm>
            <a:off x="1684522" y="475178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0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303" name="Group 241"/>
          <p:cNvGrpSpPr/>
          <p:nvPr/>
        </p:nvGrpSpPr>
        <p:grpSpPr>
          <a:xfrm>
            <a:off x="5398881" y="5439276"/>
            <a:ext cx="1275641" cy="356418"/>
            <a:chOff x="1782096" y="4714658"/>
            <a:chExt cx="914400" cy="688393"/>
          </a:xfrm>
          <a:solidFill>
            <a:schemeClr val="bg1">
              <a:lumMod val="65000"/>
            </a:schemeClr>
          </a:solidFill>
        </p:grpSpPr>
        <p:sp>
          <p:nvSpPr>
            <p:cNvPr id="304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5" name="TextBox 212"/>
            <p:cNvSpPr txBox="1"/>
            <p:nvPr/>
          </p:nvSpPr>
          <p:spPr>
            <a:xfrm>
              <a:off x="1822770" y="5078551"/>
              <a:ext cx="855809" cy="17861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BJC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6" name="Group 220"/>
          <p:cNvGrpSpPr/>
          <p:nvPr/>
        </p:nvGrpSpPr>
        <p:grpSpPr>
          <a:xfrm>
            <a:off x="5945261" y="543483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310" name="Group 278"/>
          <p:cNvGrpSpPr/>
          <p:nvPr/>
        </p:nvGrpSpPr>
        <p:grpSpPr>
          <a:xfrm>
            <a:off x="6575120" y="4682256"/>
            <a:ext cx="1271334" cy="555413"/>
            <a:chOff x="4234956" y="1753688"/>
            <a:chExt cx="914400" cy="749546"/>
          </a:xfrm>
          <a:solidFill>
            <a:srgbClr val="462ED6"/>
          </a:solidFill>
        </p:grpSpPr>
        <p:sp>
          <p:nvSpPr>
            <p:cNvPr id="311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2" name="TextBox 280"/>
            <p:cNvSpPr txBox="1"/>
            <p:nvPr/>
          </p:nvSpPr>
          <p:spPr>
            <a:xfrm>
              <a:off x="4272296" y="2160877"/>
              <a:ext cx="837444" cy="29074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Grades 1</a:t>
              </a: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3" name="Group 220"/>
          <p:cNvGrpSpPr/>
          <p:nvPr/>
        </p:nvGrpSpPr>
        <p:grpSpPr>
          <a:xfrm>
            <a:off x="7137295" y="475645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5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7" name="Rectangle 1"/>
          <p:cNvSpPr/>
          <p:nvPr/>
        </p:nvSpPr>
        <p:spPr>
          <a:xfrm>
            <a:off x="3658284" y="4711668"/>
            <a:ext cx="1422352" cy="597838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BJC (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uniquement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gens)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8" name="Group 220"/>
          <p:cNvGrpSpPr/>
          <p:nvPr/>
        </p:nvGrpSpPr>
        <p:grpSpPr>
          <a:xfrm>
            <a:off x="4310085" y="473015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2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2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219106" y="5931696"/>
            <a:ext cx="8722818" cy="48924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1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</a:t>
            </a:r>
            <a:r>
              <a:rPr lang="fr-B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les « 3 pts » à « 25 pts » ont accès aux catégories adultes pour </a:t>
            </a:r>
            <a:r>
              <a:rPr lang="fr-B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</a:t>
            </a:r>
            <a:r>
              <a:rPr lang="fr-B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jouée en -15. </a:t>
            </a:r>
          </a:p>
          <a:p>
            <a:r>
              <a:rPr lang="fr-B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</a:t>
            </a:r>
            <a:r>
              <a:rPr lang="fr-B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« voucher » sont offerts dès le début de la saison. 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41463" y="6450787"/>
            <a:ext cx="8700460" cy="381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1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</a:t>
            </a:r>
            <a:r>
              <a:rPr lang="fr-B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B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« 25 pts » et les « 30 pts » ont accès à la catégorie -15 </a:t>
            </a:r>
            <a:r>
              <a:rPr lang="fr-B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 grade 1 pour chaque semaine jouée en -15 ans grade 2. 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7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262" y="33337"/>
            <a:ext cx="8887337" cy="357025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81" y="1955517"/>
            <a:ext cx="1582664" cy="298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125" y="848353"/>
            <a:ext cx="594944" cy="25741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2" name="Flowchart: Process 42"/>
          <p:cNvSpPr/>
          <p:nvPr/>
        </p:nvSpPr>
        <p:spPr>
          <a:xfrm>
            <a:off x="1770781" y="1912532"/>
            <a:ext cx="2613430" cy="30936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403047" y="845174"/>
            <a:ext cx="598154" cy="246127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261596" y="846394"/>
            <a:ext cx="745194" cy="25127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814768" y="854014"/>
            <a:ext cx="659161" cy="25747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47638" y="850029"/>
            <a:ext cx="659161" cy="26544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8311699" y="856886"/>
            <a:ext cx="659161" cy="25173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062217" y="847764"/>
            <a:ext cx="600333" cy="24990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2781" y="2309457"/>
            <a:ext cx="1582664" cy="26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12781" y="2658056"/>
            <a:ext cx="1582664" cy="275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12781" y="3060474"/>
            <a:ext cx="1582664" cy="305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04261" y="473590"/>
            <a:ext cx="8887337" cy="30700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9 ANS (né(e)s en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après) MIXTE (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BJC)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2978" y="3426435"/>
            <a:ext cx="1560271" cy="335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-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125" name="Flowchart: Process 42"/>
          <p:cNvSpPr/>
          <p:nvPr/>
        </p:nvSpPr>
        <p:spPr>
          <a:xfrm>
            <a:off x="1757020" y="2289860"/>
            <a:ext cx="5057748" cy="26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9" name="Flowchart: Process 42"/>
          <p:cNvSpPr/>
          <p:nvPr/>
        </p:nvSpPr>
        <p:spPr>
          <a:xfrm>
            <a:off x="1741672" y="3302404"/>
            <a:ext cx="1357202" cy="5163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-9 = voucher pour 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-11 avec class -2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Flowchart: Process 42"/>
          <p:cNvSpPr/>
          <p:nvPr/>
        </p:nvSpPr>
        <p:spPr>
          <a:xfrm>
            <a:off x="3062217" y="2658056"/>
            <a:ext cx="5901671" cy="2961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6" name="Flowchart: Process 42"/>
          <p:cNvSpPr/>
          <p:nvPr/>
        </p:nvSpPr>
        <p:spPr>
          <a:xfrm>
            <a:off x="6794652" y="3052531"/>
            <a:ext cx="2165135" cy="2961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62" name="Group 302"/>
          <p:cNvGrpSpPr/>
          <p:nvPr/>
        </p:nvGrpSpPr>
        <p:grpSpPr>
          <a:xfrm>
            <a:off x="301644" y="2007450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3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4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5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302"/>
          <p:cNvGrpSpPr/>
          <p:nvPr/>
        </p:nvGrpSpPr>
        <p:grpSpPr>
          <a:xfrm>
            <a:off x="308145" y="2350362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7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8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9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0" name="Group 302"/>
          <p:cNvGrpSpPr/>
          <p:nvPr/>
        </p:nvGrpSpPr>
        <p:grpSpPr>
          <a:xfrm>
            <a:off x="308145" y="2706983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1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2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3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220"/>
          <p:cNvGrpSpPr/>
          <p:nvPr/>
        </p:nvGrpSpPr>
        <p:grpSpPr>
          <a:xfrm>
            <a:off x="128465" y="347446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1731160" y="1580962"/>
            <a:ext cx="7234577" cy="259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30167" y="1136054"/>
            <a:ext cx="1632048" cy="36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220" name="Flowchart: Process 42"/>
          <p:cNvSpPr/>
          <p:nvPr/>
        </p:nvSpPr>
        <p:spPr>
          <a:xfrm>
            <a:off x="1706814" y="1159335"/>
            <a:ext cx="7258887" cy="3882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SEM., MAX. 2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DE SIMPLE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REPARTIES SUR MAX. 2 COMPETITIONS 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2541" y="4822538"/>
            <a:ext cx="1560271" cy="33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REGIONAUX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731124" y="4334766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4766" y="5243820"/>
            <a:ext cx="1560271" cy="290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AFT </a:t>
            </a:r>
          </a:p>
        </p:txBody>
      </p:sp>
      <p:sp>
        <p:nvSpPr>
          <p:cNvPr id="133" name="Flowchart: Process 42"/>
          <p:cNvSpPr/>
          <p:nvPr/>
        </p:nvSpPr>
        <p:spPr>
          <a:xfrm>
            <a:off x="1790220" y="4816359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ANNEE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 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5" name="Flowchart: Process 42"/>
          <p:cNvSpPr/>
          <p:nvPr/>
        </p:nvSpPr>
        <p:spPr>
          <a:xfrm>
            <a:off x="1775618" y="5217444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6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23" y="5223262"/>
            <a:ext cx="303401" cy="3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/>
          <p:cNvSpPr/>
          <p:nvPr/>
        </p:nvSpPr>
        <p:spPr>
          <a:xfrm>
            <a:off x="1781330" y="5638847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INTERCLUBS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01945" y="6031888"/>
            <a:ext cx="1560271" cy="33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-9 ANS</a:t>
            </a:r>
          </a:p>
        </p:txBody>
      </p:sp>
      <p:sp>
        <p:nvSpPr>
          <p:cNvPr id="177" name="Flowchart: Process 42"/>
          <p:cNvSpPr/>
          <p:nvPr/>
        </p:nvSpPr>
        <p:spPr>
          <a:xfrm>
            <a:off x="1823538" y="6063029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3714" y="6478400"/>
            <a:ext cx="1560271" cy="33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-11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Flowchart: Process 42"/>
          <p:cNvSpPr/>
          <p:nvPr/>
        </p:nvSpPr>
        <p:spPr>
          <a:xfrm>
            <a:off x="1823538" y="6478400"/>
            <a:ext cx="1275336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93" name="Group 302"/>
          <p:cNvGrpSpPr/>
          <p:nvPr/>
        </p:nvGrpSpPr>
        <p:grpSpPr>
          <a:xfrm>
            <a:off x="296541" y="3112308"/>
            <a:ext cx="182880" cy="182880"/>
            <a:chOff x="4917746" y="2286000"/>
            <a:chExt cx="2558302" cy="2438399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4" name="Oval 303"/>
            <p:cNvSpPr/>
            <p:nvPr/>
          </p:nvSpPr>
          <p:spPr>
            <a:xfrm>
              <a:off x="4917746" y="2429067"/>
              <a:ext cx="2295324" cy="22953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7" name="Oval 304"/>
            <p:cNvSpPr/>
            <p:nvPr/>
          </p:nvSpPr>
          <p:spPr>
            <a:xfrm>
              <a:off x="5945823" y="2286000"/>
              <a:ext cx="1530225" cy="15302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8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6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85" y="1876307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29" y="2265893"/>
            <a:ext cx="381850" cy="35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80" y="2631692"/>
            <a:ext cx="351919" cy="3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09" y="3060474"/>
            <a:ext cx="314181" cy="2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40" y="4821444"/>
            <a:ext cx="424029" cy="2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63" y="6027111"/>
            <a:ext cx="4240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3702333" y="847386"/>
            <a:ext cx="718392" cy="24990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F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57920" y="851222"/>
            <a:ext cx="748061" cy="24644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073436" y="854014"/>
            <a:ext cx="697415" cy="24365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38" y="6470454"/>
            <a:ext cx="345222" cy="3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74766" y="3847150"/>
            <a:ext cx="1620679" cy="335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</a:t>
            </a:r>
            <a:r>
              <a:rPr lang="en-US" sz="15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76" name="Flowchart: Process 42"/>
          <p:cNvSpPr/>
          <p:nvPr/>
        </p:nvSpPr>
        <p:spPr>
          <a:xfrm>
            <a:off x="1772208" y="3873321"/>
            <a:ext cx="7187579" cy="3544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sup. et/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 avec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220"/>
          <p:cNvGrpSpPr/>
          <p:nvPr/>
        </p:nvGrpSpPr>
        <p:grpSpPr>
          <a:xfrm>
            <a:off x="128465" y="386768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12093" y="6431600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81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8080" y="33337"/>
            <a:ext cx="8903520" cy="30159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52400" y="407912"/>
            <a:ext cx="8895638" cy="320561"/>
          </a:xfrm>
          <a:prstGeom prst="rect">
            <a:avLst/>
          </a:prstGeom>
          <a:solidFill>
            <a:srgbClr val="9ED46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11 ANS (né(e)s en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2014)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1217" y="1905317"/>
            <a:ext cx="1624286" cy="291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670841" y="819498"/>
            <a:ext cx="597896" cy="24086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319353" y="818040"/>
            <a:ext cx="713813" cy="248785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11.2F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922743" y="808491"/>
            <a:ext cx="699620" cy="251324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11.3F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497926" y="810720"/>
            <a:ext cx="628987" cy="260252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6202863" y="808491"/>
            <a:ext cx="766886" cy="270826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7030241" y="818755"/>
            <a:ext cx="593497" cy="270224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11.6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674354" y="808493"/>
            <a:ext cx="635335" cy="28904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8382000" y="810625"/>
            <a:ext cx="672754" cy="26869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11.8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88077" y="2266013"/>
            <a:ext cx="1624288" cy="292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80196" y="2621894"/>
            <a:ext cx="1632169" cy="300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7" name="Group 220"/>
          <p:cNvGrpSpPr/>
          <p:nvPr/>
        </p:nvGrpSpPr>
        <p:grpSpPr>
          <a:xfrm>
            <a:off x="251019" y="232916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88077" y="2971321"/>
            <a:ext cx="1624288" cy="272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6" name="Group 220"/>
          <p:cNvGrpSpPr/>
          <p:nvPr/>
        </p:nvGrpSpPr>
        <p:grpSpPr>
          <a:xfrm>
            <a:off x="260400" y="269163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6" name="Flowchart: Process 42"/>
          <p:cNvSpPr/>
          <p:nvPr/>
        </p:nvSpPr>
        <p:spPr>
          <a:xfrm>
            <a:off x="1797576" y="1896174"/>
            <a:ext cx="1255757" cy="30936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1" name="Flowchart: Process 42"/>
          <p:cNvSpPr/>
          <p:nvPr/>
        </p:nvSpPr>
        <p:spPr>
          <a:xfrm>
            <a:off x="1796014" y="2280361"/>
            <a:ext cx="5290586" cy="2834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4" name="Flowchart: Process 42"/>
          <p:cNvSpPr/>
          <p:nvPr/>
        </p:nvSpPr>
        <p:spPr>
          <a:xfrm>
            <a:off x="3915736" y="2647085"/>
            <a:ext cx="5108442" cy="28913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6" name="Flowchart: Process 42"/>
          <p:cNvSpPr/>
          <p:nvPr/>
        </p:nvSpPr>
        <p:spPr>
          <a:xfrm>
            <a:off x="6969749" y="3045451"/>
            <a:ext cx="2085005" cy="2666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53" name="Group 220"/>
          <p:cNvGrpSpPr/>
          <p:nvPr/>
        </p:nvGrpSpPr>
        <p:grpSpPr>
          <a:xfrm>
            <a:off x="258457" y="304545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57" name="Flowchart: Process 42"/>
          <p:cNvSpPr/>
          <p:nvPr/>
        </p:nvSpPr>
        <p:spPr>
          <a:xfrm>
            <a:off x="1797577" y="3312107"/>
            <a:ext cx="2118159" cy="41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-11 = voucher pour 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-13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783446" y="1530832"/>
            <a:ext cx="7234577" cy="259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9022" y="1237745"/>
            <a:ext cx="1650737" cy="24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777803" y="4191000"/>
            <a:ext cx="7234577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4766" y="4579966"/>
            <a:ext cx="1560271" cy="306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REGIONAUX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4766" y="4950691"/>
            <a:ext cx="1560271" cy="299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63314" y="5709336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INTERCLUBS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4256" y="6089699"/>
            <a:ext cx="1560271" cy="305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-11 ANS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4766" y="6490081"/>
            <a:ext cx="1560271" cy="26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-13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42"/>
          <p:cNvSpPr/>
          <p:nvPr/>
        </p:nvSpPr>
        <p:spPr>
          <a:xfrm>
            <a:off x="1725503" y="4549842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ANNEE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 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" name="Flowchart: Process 42"/>
          <p:cNvSpPr/>
          <p:nvPr/>
        </p:nvSpPr>
        <p:spPr>
          <a:xfrm>
            <a:off x="1750561" y="4944048"/>
            <a:ext cx="721679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               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PAR ANNEE D’ÂGE (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réservés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16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meilleurs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classés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Flowchart: Process 42"/>
          <p:cNvSpPr/>
          <p:nvPr/>
        </p:nvSpPr>
        <p:spPr>
          <a:xfrm>
            <a:off x="1712365" y="6088651"/>
            <a:ext cx="7216795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2" name="Flowchart: Process 42"/>
          <p:cNvSpPr/>
          <p:nvPr/>
        </p:nvSpPr>
        <p:spPr>
          <a:xfrm>
            <a:off x="1738030" y="6469326"/>
            <a:ext cx="7216795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ED462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class – 2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69" name="Group 220"/>
          <p:cNvGrpSpPr/>
          <p:nvPr/>
        </p:nvGrpSpPr>
        <p:grpSpPr>
          <a:xfrm>
            <a:off x="270892" y="197591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88078" y="3350000"/>
            <a:ext cx="1605418" cy="333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-13</a:t>
            </a:r>
            <a:endParaRPr lang="en-US" sz="15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321"/>
          <p:cNvGrpSpPr/>
          <p:nvPr/>
        </p:nvGrpSpPr>
        <p:grpSpPr>
          <a:xfrm>
            <a:off x="173301" y="340213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9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74" name="Flowchart: Process 42"/>
          <p:cNvSpPr/>
          <p:nvPr/>
        </p:nvSpPr>
        <p:spPr>
          <a:xfrm>
            <a:off x="1706814" y="1118587"/>
            <a:ext cx="7258887" cy="38760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SEM., MAX. 2 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DE SIMPLE </a:t>
            </a:r>
            <a:r>
              <a:rPr lang="en-US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REPARTIES SUR MAX. 2 COMPETITIONS</a:t>
            </a: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23" y="1891612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63" y="2266310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55" y="2617896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02" y="2981988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21" y="4541567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17" y="4951818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56" y="6026364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113137" y="820211"/>
            <a:ext cx="749114" cy="232563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11.2G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91702" y="816166"/>
            <a:ext cx="735066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11.3G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256" y="3771486"/>
            <a:ext cx="1605418" cy="41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</a:t>
            </a:r>
            <a:r>
              <a:rPr lang="en-US" sz="15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-13</a:t>
            </a:r>
            <a:endParaRPr lang="en-US" sz="15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321"/>
          <p:cNvGrpSpPr/>
          <p:nvPr/>
        </p:nvGrpSpPr>
        <p:grpSpPr>
          <a:xfrm>
            <a:off x="136555" y="382575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1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2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8" name="Flowchart: Process 42"/>
          <p:cNvSpPr/>
          <p:nvPr/>
        </p:nvSpPr>
        <p:spPr>
          <a:xfrm>
            <a:off x="1773755" y="3793473"/>
            <a:ext cx="7250423" cy="3663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Sup et/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sup.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échelons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02" y="6464764"/>
            <a:ext cx="38548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2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262" y="33337"/>
            <a:ext cx="8887337" cy="30159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15" y="1820169"/>
            <a:ext cx="1541375" cy="233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212" name="Flowchart: Process 42"/>
          <p:cNvSpPr/>
          <p:nvPr/>
        </p:nvSpPr>
        <p:spPr>
          <a:xfrm>
            <a:off x="1739685" y="1857410"/>
            <a:ext cx="2508077" cy="23949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7" name="Group 321"/>
          <p:cNvGrpSpPr/>
          <p:nvPr/>
        </p:nvGrpSpPr>
        <p:grpSpPr>
          <a:xfrm>
            <a:off x="204379" y="182566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9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2929901" y="734255"/>
            <a:ext cx="1171696" cy="25474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56452" y="734800"/>
            <a:ext cx="1101219" cy="24740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312526" y="720614"/>
            <a:ext cx="569104" cy="26159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943056" y="722671"/>
            <a:ext cx="556852" cy="25747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61316" y="732781"/>
            <a:ext cx="531244" cy="24540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193633" y="742003"/>
            <a:ext cx="549779" cy="2469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27205" y="2085805"/>
            <a:ext cx="1534618" cy="22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26409" y="2352891"/>
            <a:ext cx="1525981" cy="216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26409" y="2637621"/>
            <a:ext cx="1525981" cy="25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26777" y="398985"/>
            <a:ext cx="8887337" cy="28404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13 ANS (né(e)s en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2012) 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(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13.1 à 13.8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0958" y="2932172"/>
            <a:ext cx="1540415" cy="334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  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-15</a:t>
            </a:r>
            <a:endParaRPr lang="en-US" sz="15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Flowchart: Process 42"/>
          <p:cNvSpPr/>
          <p:nvPr/>
        </p:nvSpPr>
        <p:spPr>
          <a:xfrm>
            <a:off x="2909739" y="2158248"/>
            <a:ext cx="4180681" cy="2371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1" name="Flowchart: Process 42"/>
          <p:cNvSpPr/>
          <p:nvPr/>
        </p:nvSpPr>
        <p:spPr>
          <a:xfrm>
            <a:off x="5367537" y="2426809"/>
            <a:ext cx="3563414" cy="2472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6" name="Flowchart: Process 42"/>
          <p:cNvSpPr/>
          <p:nvPr/>
        </p:nvSpPr>
        <p:spPr>
          <a:xfrm>
            <a:off x="7090420" y="2702379"/>
            <a:ext cx="1779988" cy="2616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0" y="1056910"/>
            <a:ext cx="1641133" cy="351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220" name="Flowchart: Process 42"/>
          <p:cNvSpPr/>
          <p:nvPr/>
        </p:nvSpPr>
        <p:spPr>
          <a:xfrm>
            <a:off x="2925716" y="1033431"/>
            <a:ext cx="6049253" cy="448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réparties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max. 2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682372" y="729559"/>
            <a:ext cx="1194711" cy="25944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30pts et plus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814147" y="742608"/>
            <a:ext cx="587627" cy="25976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13.7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8446010" y="729559"/>
            <a:ext cx="555914" cy="27178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13.8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94247" y="4090849"/>
            <a:ext cx="1573836" cy="428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Cat. -15 </a:t>
            </a:r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3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Group 321"/>
          <p:cNvGrpSpPr/>
          <p:nvPr/>
        </p:nvGrpSpPr>
        <p:grpSpPr>
          <a:xfrm>
            <a:off x="244387" y="212035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6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7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08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9" name="Group 321"/>
          <p:cNvGrpSpPr/>
          <p:nvPr/>
        </p:nvGrpSpPr>
        <p:grpSpPr>
          <a:xfrm>
            <a:off x="178245" y="424303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0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13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1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6" name="Group 321"/>
          <p:cNvGrpSpPr/>
          <p:nvPr/>
        </p:nvGrpSpPr>
        <p:grpSpPr>
          <a:xfrm>
            <a:off x="236928" y="238839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7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28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2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0" name="Group 321"/>
          <p:cNvGrpSpPr/>
          <p:nvPr/>
        </p:nvGrpSpPr>
        <p:grpSpPr>
          <a:xfrm>
            <a:off x="228999" y="268064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2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5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3" name="Group 321"/>
          <p:cNvGrpSpPr/>
          <p:nvPr/>
        </p:nvGrpSpPr>
        <p:grpSpPr>
          <a:xfrm>
            <a:off x="196193" y="305321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4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5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0" name="Flowchart: Process 42"/>
          <p:cNvSpPr/>
          <p:nvPr/>
        </p:nvSpPr>
        <p:spPr>
          <a:xfrm>
            <a:off x="2924722" y="2891714"/>
            <a:ext cx="2437635" cy="39958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-13 = voucher pour 1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-15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Flowchart: Process 42"/>
          <p:cNvSpPr/>
          <p:nvPr/>
        </p:nvSpPr>
        <p:spPr>
          <a:xfrm>
            <a:off x="1690805" y="1020967"/>
            <a:ext cx="1243344" cy="4612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cat. sur max. 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competitions par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704449" y="1511384"/>
            <a:ext cx="7235283" cy="259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TOURNOIS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08500" y="4508170"/>
            <a:ext cx="7234577" cy="2744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734693" y="5452625"/>
            <a:ext cx="7234577" cy="311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INTERCLUBS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6846" y="4854937"/>
            <a:ext cx="1560271" cy="27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REGIONAUX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4766" y="5164123"/>
            <a:ext cx="1560271" cy="25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64256" y="5850997"/>
            <a:ext cx="1560271" cy="276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 ANS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4766" y="6218274"/>
            <a:ext cx="1560271" cy="26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ANS</a:t>
            </a:r>
          </a:p>
        </p:txBody>
      </p:sp>
      <p:sp>
        <p:nvSpPr>
          <p:cNvPr id="158" name="Flowchart: Process 42"/>
          <p:cNvSpPr/>
          <p:nvPr/>
        </p:nvSpPr>
        <p:spPr>
          <a:xfrm>
            <a:off x="1691143" y="4793413"/>
            <a:ext cx="724946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PAR ANNEE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 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5" name="Flowchart: Process 42"/>
          <p:cNvSpPr/>
          <p:nvPr/>
        </p:nvSpPr>
        <p:spPr>
          <a:xfrm>
            <a:off x="1719265" y="5117272"/>
            <a:ext cx="7255704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PAR ANNEE D’ÂGE (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13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réservés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16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meilleurs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classés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lowchart: Process 42"/>
          <p:cNvSpPr/>
          <p:nvPr/>
        </p:nvSpPr>
        <p:spPr>
          <a:xfrm>
            <a:off x="1742018" y="5814896"/>
            <a:ext cx="7279234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1" name="Flowchart: Process 42"/>
          <p:cNvSpPr/>
          <p:nvPr/>
        </p:nvSpPr>
        <p:spPr>
          <a:xfrm>
            <a:off x="1749578" y="6177932"/>
            <a:ext cx="7224514" cy="312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smtClean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4255" y="6538558"/>
            <a:ext cx="1570782" cy="26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-17 </a:t>
            </a: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ANS/</a:t>
            </a:r>
            <a:r>
              <a:rPr 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lowchart: Process 42"/>
          <p:cNvSpPr/>
          <p:nvPr/>
        </p:nvSpPr>
        <p:spPr>
          <a:xfrm>
            <a:off x="1749578" y="4149446"/>
            <a:ext cx="7166964" cy="3261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minimum “30 pts”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lowchart: Process 42"/>
          <p:cNvSpPr/>
          <p:nvPr/>
        </p:nvSpPr>
        <p:spPr>
          <a:xfrm>
            <a:off x="1734694" y="6514429"/>
            <a:ext cx="7247732" cy="3261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minimum “30 pts”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30" y="1812918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25" y="2096647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40" y="2401953"/>
            <a:ext cx="308385" cy="2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67" y="2664935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1" y="5116935"/>
            <a:ext cx="308385" cy="3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1" y="4831933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0" y="5842109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92" y="6195953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120945" y="3301932"/>
            <a:ext cx="1540878" cy="398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endParaRPr lang="en-US" sz="13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321"/>
          <p:cNvGrpSpPr/>
          <p:nvPr/>
        </p:nvGrpSpPr>
        <p:grpSpPr>
          <a:xfrm>
            <a:off x="214535" y="340192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7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9" name="Flowchart: Process 42"/>
          <p:cNvSpPr/>
          <p:nvPr/>
        </p:nvSpPr>
        <p:spPr>
          <a:xfrm>
            <a:off x="2839530" y="3323425"/>
            <a:ext cx="6009831" cy="3701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sup. et/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cat.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d’âge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sup.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1370" y="3685171"/>
            <a:ext cx="1540878" cy="398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3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Group 321"/>
          <p:cNvGrpSpPr/>
          <p:nvPr/>
        </p:nvGrpSpPr>
        <p:grpSpPr>
          <a:xfrm>
            <a:off x="228999" y="376701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8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3" name="Flowchart: Process 42"/>
          <p:cNvSpPr/>
          <p:nvPr/>
        </p:nvSpPr>
        <p:spPr>
          <a:xfrm>
            <a:off x="2839529" y="3722400"/>
            <a:ext cx="6009831" cy="3701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Gr.1 et/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BJC chez les -13 OU 2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-15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cat.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90" y="6537904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262" y="33337"/>
            <a:ext cx="8887337" cy="30159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 AUX COMPETITIONS JEUNES : SAISON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15" y="1782451"/>
            <a:ext cx="1525981" cy="235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BJC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7118" y="749016"/>
            <a:ext cx="797137" cy="28444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75pts et +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Flowchart: Process 42"/>
          <p:cNvSpPr/>
          <p:nvPr/>
        </p:nvSpPr>
        <p:spPr>
          <a:xfrm>
            <a:off x="1774548" y="1770386"/>
            <a:ext cx="2170477" cy="2542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7" name="Group 321"/>
          <p:cNvGrpSpPr/>
          <p:nvPr/>
        </p:nvGrpSpPr>
        <p:grpSpPr>
          <a:xfrm>
            <a:off x="167977" y="177676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9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9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3981353" y="757104"/>
            <a:ext cx="999115" cy="27037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35pts à 65 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021103" y="754398"/>
            <a:ext cx="576122" cy="27308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633553" y="765853"/>
            <a:ext cx="522623" cy="25287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200907" y="762726"/>
            <a:ext cx="585791" cy="25600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823026" y="764248"/>
            <a:ext cx="526810" cy="26323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594221" y="771830"/>
            <a:ext cx="549779" cy="2469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560649" y="757207"/>
            <a:ext cx="666154" cy="27269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70pts G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24" y="2455001"/>
            <a:ext cx="1525981" cy="297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5824" y="2812953"/>
            <a:ext cx="1525981" cy="298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04262" y="412506"/>
            <a:ext cx="8887337" cy="28404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 ANS (né(e)s en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2010) 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et F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81128" y="3167927"/>
            <a:ext cx="1512541" cy="576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grades 1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Flowchart: Process 42"/>
          <p:cNvSpPr/>
          <p:nvPr/>
        </p:nvSpPr>
        <p:spPr>
          <a:xfrm>
            <a:off x="1780528" y="2091107"/>
            <a:ext cx="3256369" cy="29752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1" name="Flowchart: Process 42"/>
          <p:cNvSpPr/>
          <p:nvPr/>
        </p:nvSpPr>
        <p:spPr>
          <a:xfrm>
            <a:off x="4991810" y="2421749"/>
            <a:ext cx="3936702" cy="3218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42664" y="1076277"/>
            <a:ext cx="1635038" cy="280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273197" y="755782"/>
            <a:ext cx="671828" cy="282769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70pts F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7345" y="4141941"/>
            <a:ext cx="1564460" cy="260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Voucher </a:t>
            </a:r>
            <a:r>
              <a:rPr 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0" name="Group 321"/>
          <p:cNvGrpSpPr/>
          <p:nvPr/>
        </p:nvGrpSpPr>
        <p:grpSpPr>
          <a:xfrm>
            <a:off x="165650" y="286951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2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5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6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7" name="Flowchart: Process 42"/>
          <p:cNvSpPr/>
          <p:nvPr/>
        </p:nvSpPr>
        <p:spPr>
          <a:xfrm>
            <a:off x="5633553" y="4449514"/>
            <a:ext cx="3205648" cy="2274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Flowchart: Process 42"/>
          <p:cNvSpPr/>
          <p:nvPr/>
        </p:nvSpPr>
        <p:spPr>
          <a:xfrm>
            <a:off x="7389339" y="2797662"/>
            <a:ext cx="1560521" cy="3137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3" name="Flowchart: Process 42"/>
          <p:cNvSpPr/>
          <p:nvPr/>
        </p:nvSpPr>
        <p:spPr>
          <a:xfrm>
            <a:off x="1743924" y="1076277"/>
            <a:ext cx="7205936" cy="3363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cat.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réparties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max. 2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743924" y="1486014"/>
            <a:ext cx="7235283" cy="2268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24297" y="4724154"/>
            <a:ext cx="7234577" cy="2507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CHAMPIONNATS</a:t>
            </a:r>
            <a:endParaRPr 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765905" y="5682968"/>
            <a:ext cx="7234577" cy="277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INTERCLUBS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8110" y="5036675"/>
            <a:ext cx="1560271" cy="27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REGIONAUX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81128" y="5373736"/>
            <a:ext cx="1560271" cy="25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64917" y="6013434"/>
            <a:ext cx="1586659" cy="253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-15 ANS</a:t>
            </a:r>
          </a:p>
        </p:txBody>
      </p:sp>
      <p:sp>
        <p:nvSpPr>
          <p:cNvPr id="158" name="Flowchart: Process 42"/>
          <p:cNvSpPr/>
          <p:nvPr/>
        </p:nvSpPr>
        <p:spPr>
          <a:xfrm>
            <a:off x="1709885" y="5013841"/>
            <a:ext cx="7249465" cy="3065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42"/>
          <p:cNvSpPr/>
          <p:nvPr/>
        </p:nvSpPr>
        <p:spPr>
          <a:xfrm>
            <a:off x="1743924" y="5357626"/>
            <a:ext cx="7255704" cy="2716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PAR ANNEE D’ÂGE (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réservés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16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meilleurs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classés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lowchart: Process 42"/>
          <p:cNvSpPr/>
          <p:nvPr/>
        </p:nvSpPr>
        <p:spPr>
          <a:xfrm>
            <a:off x="1751016" y="6008240"/>
            <a:ext cx="7323315" cy="22709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1" name="Flowchart: Process 42"/>
          <p:cNvSpPr/>
          <p:nvPr/>
        </p:nvSpPr>
        <p:spPr>
          <a:xfrm>
            <a:off x="1764145" y="6285233"/>
            <a:ext cx="7303653" cy="197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                 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74764" y="6312226"/>
            <a:ext cx="1570782" cy="247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-17 ANS</a:t>
            </a:r>
          </a:p>
        </p:txBody>
      </p:sp>
      <p:sp>
        <p:nvSpPr>
          <p:cNvPr id="83" name="Flowchart: Process 42"/>
          <p:cNvSpPr/>
          <p:nvPr/>
        </p:nvSpPr>
        <p:spPr>
          <a:xfrm>
            <a:off x="4969449" y="3099800"/>
            <a:ext cx="1186727" cy="7353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              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980468" y="3075039"/>
            <a:ext cx="11757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-15 grades 2 = 1 voucher pour 1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-15 grades 1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42"/>
          <p:cNvSpPr/>
          <p:nvPr/>
        </p:nvSpPr>
        <p:spPr>
          <a:xfrm>
            <a:off x="1780527" y="6581619"/>
            <a:ext cx="5581823" cy="2204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               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8325" y="6621861"/>
            <a:ext cx="1570782" cy="249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</a:p>
        </p:txBody>
      </p:sp>
      <p:sp>
        <p:nvSpPr>
          <p:cNvPr id="74" name="Flowchart: Process 42"/>
          <p:cNvSpPr/>
          <p:nvPr/>
        </p:nvSpPr>
        <p:spPr>
          <a:xfrm>
            <a:off x="7389339" y="6553804"/>
            <a:ext cx="1678461" cy="24825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                 </a:t>
            </a:r>
          </a:p>
        </p:txBody>
      </p:sp>
      <p:pic>
        <p:nvPicPr>
          <p:cNvPr id="75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75" y="6560194"/>
            <a:ext cx="283331" cy="2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0" y="1747638"/>
            <a:ext cx="280597" cy="2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77" y="2423198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98" y="2792473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48" y="5340970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80" y="5971453"/>
            <a:ext cx="278298" cy="2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5" y="6553804"/>
            <a:ext cx="281423" cy="2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7381977" y="755328"/>
            <a:ext cx="562559" cy="27486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90702" y="774620"/>
            <a:ext cx="554873" cy="24509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5pts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824" y="2082098"/>
            <a:ext cx="1525981" cy="322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GRADES 1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851" y="4449514"/>
            <a:ext cx="1576695" cy="239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</a:rPr>
              <a:t> </a:t>
            </a:r>
            <a:r>
              <a:rPr lang="en-US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en-US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endParaRPr lang="en-US" sz="11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Group 321"/>
          <p:cNvGrpSpPr/>
          <p:nvPr/>
        </p:nvGrpSpPr>
        <p:grpSpPr>
          <a:xfrm>
            <a:off x="155494" y="215188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0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321"/>
          <p:cNvGrpSpPr/>
          <p:nvPr/>
        </p:nvGrpSpPr>
        <p:grpSpPr>
          <a:xfrm>
            <a:off x="165650" y="253473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3" name="Oval 32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4" name="Oval 323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gradFill>
              <a:gsLst>
                <a:gs pos="86000">
                  <a:srgbClr val="F8CC0C"/>
                </a:gs>
                <a:gs pos="0">
                  <a:srgbClr val="EEB000"/>
                </a:gs>
                <a:gs pos="100000">
                  <a:srgbClr val="EEB000"/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8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03" y="2093142"/>
            <a:ext cx="30838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42"/>
          <p:cNvSpPr/>
          <p:nvPr/>
        </p:nvSpPr>
        <p:spPr>
          <a:xfrm>
            <a:off x="5633553" y="4161806"/>
            <a:ext cx="3294959" cy="2580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-15 = voucher pour 1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(+2 vouchers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offerts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début de </a:t>
            </a:r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921" y="3850596"/>
            <a:ext cx="1564460" cy="260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dultes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lowchart: Process 42"/>
          <p:cNvSpPr/>
          <p:nvPr/>
        </p:nvSpPr>
        <p:spPr>
          <a:xfrm>
            <a:off x="1800474" y="3879766"/>
            <a:ext cx="3833079" cy="2678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9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13" y="3875500"/>
            <a:ext cx="285300" cy="2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RÃ©sultat de recherche d'images pour &quot;icone v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70" y="6254217"/>
            <a:ext cx="278298" cy="2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36" y="5027496"/>
            <a:ext cx="283331" cy="2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5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1463" y="58213"/>
            <a:ext cx="8732373" cy="62628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POSSIBILITES D’INSCRIPTIONS DANS LES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-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ANS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”(hors </a:t>
            </a:r>
            <a:r>
              <a:rPr 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passeports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33444" y="3398782"/>
            <a:ext cx="7918000" cy="968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75" y="1172824"/>
            <a:ext cx="789697" cy="1339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173" y="1180257"/>
            <a:ext cx="7890270" cy="1321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9393" y="2512601"/>
            <a:ext cx="7952050" cy="8626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25582" y="5152631"/>
            <a:ext cx="7949163" cy="9116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71475" y="2515591"/>
            <a:ext cx="793329" cy="839740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71475" y="3382887"/>
            <a:ext cx="770725" cy="95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71044" y="5154169"/>
            <a:ext cx="738577" cy="910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</a:p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.7</a:t>
            </a:r>
          </a:p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</a:p>
        </p:txBody>
      </p:sp>
      <p:sp>
        <p:nvSpPr>
          <p:cNvPr id="102" name="Flowchart: Process 42"/>
          <p:cNvSpPr/>
          <p:nvPr/>
        </p:nvSpPr>
        <p:spPr>
          <a:xfrm>
            <a:off x="1131506" y="2517825"/>
            <a:ext cx="841380" cy="767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grade 1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BJC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 220"/>
          <p:cNvGrpSpPr/>
          <p:nvPr/>
        </p:nvGrpSpPr>
        <p:grpSpPr>
          <a:xfrm>
            <a:off x="1495522" y="255060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6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7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2" name="Group 360"/>
          <p:cNvGrpSpPr/>
          <p:nvPr/>
        </p:nvGrpSpPr>
        <p:grpSpPr>
          <a:xfrm>
            <a:off x="2612898" y="2539920"/>
            <a:ext cx="1049275" cy="786980"/>
            <a:chOff x="387443" y="4467089"/>
            <a:chExt cx="1181100" cy="11608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3" name="Rectangle 1"/>
            <p:cNvSpPr/>
            <p:nvPr/>
          </p:nvSpPr>
          <p:spPr>
            <a:xfrm>
              <a:off x="387443" y="4467089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TextBox 362"/>
            <p:cNvSpPr txBox="1"/>
            <p:nvPr/>
          </p:nvSpPr>
          <p:spPr>
            <a:xfrm>
              <a:off x="441382" y="4850784"/>
              <a:ext cx="1127161" cy="30071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2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 BJC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241"/>
          <p:cNvGrpSpPr/>
          <p:nvPr/>
        </p:nvGrpSpPr>
        <p:grpSpPr>
          <a:xfrm>
            <a:off x="1123237" y="1251196"/>
            <a:ext cx="1013128" cy="1233861"/>
            <a:chOff x="1782096" y="4714658"/>
            <a:chExt cx="914400" cy="688393"/>
          </a:xfrm>
        </p:grpSpPr>
        <p:sp>
          <p:nvSpPr>
            <p:cNvPr id="120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TextBox 212"/>
            <p:cNvSpPr txBox="1"/>
            <p:nvPr/>
          </p:nvSpPr>
          <p:spPr>
            <a:xfrm>
              <a:off x="1811592" y="4953000"/>
              <a:ext cx="855408" cy="309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-11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220"/>
          <p:cNvGrpSpPr/>
          <p:nvPr/>
        </p:nvGrpSpPr>
        <p:grpSpPr>
          <a:xfrm>
            <a:off x="1559866" y="134566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26" name="Group 241"/>
          <p:cNvGrpSpPr/>
          <p:nvPr/>
        </p:nvGrpSpPr>
        <p:grpSpPr>
          <a:xfrm>
            <a:off x="2692844" y="1241052"/>
            <a:ext cx="1034035" cy="1253704"/>
            <a:chOff x="1782096" y="4714658"/>
            <a:chExt cx="914400" cy="688393"/>
          </a:xfrm>
        </p:grpSpPr>
        <p:sp>
          <p:nvSpPr>
            <p:cNvPr id="127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rgbClr val="EEA2A2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212"/>
            <p:cNvSpPr txBox="1"/>
            <p:nvPr/>
          </p:nvSpPr>
          <p:spPr>
            <a:xfrm>
              <a:off x="1801644" y="4949775"/>
              <a:ext cx="855408" cy="304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+ 1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-11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220"/>
          <p:cNvGrpSpPr/>
          <p:nvPr/>
        </p:nvGrpSpPr>
        <p:grpSpPr>
          <a:xfrm>
            <a:off x="3105148" y="130340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278"/>
          <p:cNvGrpSpPr/>
          <p:nvPr/>
        </p:nvGrpSpPr>
        <p:grpSpPr>
          <a:xfrm>
            <a:off x="4327764" y="1259943"/>
            <a:ext cx="1128056" cy="1251996"/>
            <a:chOff x="4234956" y="1753688"/>
            <a:chExt cx="914400" cy="749546"/>
          </a:xfrm>
        </p:grpSpPr>
        <p:sp>
          <p:nvSpPr>
            <p:cNvPr id="136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TextBox 280"/>
            <p:cNvSpPr txBox="1"/>
            <p:nvPr/>
          </p:nvSpPr>
          <p:spPr>
            <a:xfrm>
              <a:off x="4264452" y="1992029"/>
              <a:ext cx="855408" cy="331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-11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220"/>
          <p:cNvGrpSpPr/>
          <p:nvPr/>
        </p:nvGrpSpPr>
        <p:grpSpPr>
          <a:xfrm>
            <a:off x="4786958" y="135583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42" name="Group 360"/>
          <p:cNvGrpSpPr/>
          <p:nvPr/>
        </p:nvGrpSpPr>
        <p:grpSpPr>
          <a:xfrm>
            <a:off x="5997780" y="1243930"/>
            <a:ext cx="1037578" cy="1223900"/>
            <a:chOff x="369570" y="4724400"/>
            <a:chExt cx="1181100" cy="1160813"/>
          </a:xfrm>
        </p:grpSpPr>
        <p:sp>
          <p:nvSpPr>
            <p:cNvPr id="143" name="Rectangle 1"/>
            <p:cNvSpPr/>
            <p:nvPr/>
          </p:nvSpPr>
          <p:spPr>
            <a:xfrm>
              <a:off x="369570" y="4724400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TextBox 362"/>
            <p:cNvSpPr txBox="1"/>
            <p:nvPr/>
          </p:nvSpPr>
          <p:spPr>
            <a:xfrm>
              <a:off x="409305" y="5119287"/>
              <a:ext cx="1070714" cy="350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83"/>
          <p:cNvGrpSpPr/>
          <p:nvPr/>
        </p:nvGrpSpPr>
        <p:grpSpPr>
          <a:xfrm>
            <a:off x="4262515" y="2550208"/>
            <a:ext cx="1080021" cy="716497"/>
            <a:chOff x="4596554" y="2465152"/>
            <a:chExt cx="914400" cy="688393"/>
          </a:xfrm>
        </p:grpSpPr>
        <p:sp>
          <p:nvSpPr>
            <p:cNvPr id="150" name="Flowchart: Process 42"/>
            <p:cNvSpPr/>
            <p:nvPr/>
          </p:nvSpPr>
          <p:spPr>
            <a:xfrm>
              <a:off x="4596554" y="2465152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TextBox 266"/>
            <p:cNvSpPr txBox="1"/>
            <p:nvPr/>
          </p:nvSpPr>
          <p:spPr>
            <a:xfrm>
              <a:off x="4606584" y="2771711"/>
              <a:ext cx="855408" cy="181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152" name="Group 220"/>
          <p:cNvGrpSpPr/>
          <p:nvPr/>
        </p:nvGrpSpPr>
        <p:grpSpPr>
          <a:xfrm>
            <a:off x="4655975" y="260918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up 367"/>
          <p:cNvGrpSpPr/>
          <p:nvPr/>
        </p:nvGrpSpPr>
        <p:grpSpPr>
          <a:xfrm>
            <a:off x="5979266" y="2554822"/>
            <a:ext cx="983970" cy="730004"/>
            <a:chOff x="7097720" y="2026006"/>
            <a:chExt cx="1273778" cy="1554294"/>
          </a:xfrm>
        </p:grpSpPr>
        <p:sp>
          <p:nvSpPr>
            <p:cNvPr id="157" name="Rectangle 1"/>
            <p:cNvSpPr/>
            <p:nvPr/>
          </p:nvSpPr>
          <p:spPr>
            <a:xfrm>
              <a:off x="7097720" y="2026006"/>
              <a:ext cx="1273778" cy="1554294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8" name="TextBox 348"/>
            <p:cNvSpPr txBox="1"/>
            <p:nvPr/>
          </p:nvSpPr>
          <p:spPr>
            <a:xfrm>
              <a:off x="7271706" y="2583086"/>
              <a:ext cx="1047434" cy="371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 grade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0" name="Group 220"/>
          <p:cNvGrpSpPr/>
          <p:nvPr/>
        </p:nvGrpSpPr>
        <p:grpSpPr>
          <a:xfrm>
            <a:off x="6500696" y="255817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64" name="Group 55"/>
          <p:cNvGrpSpPr/>
          <p:nvPr/>
        </p:nvGrpSpPr>
        <p:grpSpPr>
          <a:xfrm>
            <a:off x="1115692" y="3402899"/>
            <a:ext cx="1097348" cy="877663"/>
            <a:chOff x="4046480" y="5522143"/>
            <a:chExt cx="1572014" cy="1575251"/>
          </a:xfrm>
        </p:grpSpPr>
        <p:sp>
          <p:nvSpPr>
            <p:cNvPr id="165" name="Flowchart: Process 42"/>
            <p:cNvSpPr/>
            <p:nvPr/>
          </p:nvSpPr>
          <p:spPr>
            <a:xfrm>
              <a:off x="4046480" y="5522143"/>
              <a:ext cx="1572014" cy="157525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TextBox 287"/>
            <p:cNvSpPr txBox="1"/>
            <p:nvPr/>
          </p:nvSpPr>
          <p:spPr>
            <a:xfrm>
              <a:off x="4077322" y="5864665"/>
              <a:ext cx="1541171" cy="1146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+ </a:t>
              </a:r>
              <a:endPara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BJC (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uniquement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les 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filles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220"/>
          <p:cNvGrpSpPr/>
          <p:nvPr/>
        </p:nvGrpSpPr>
        <p:grpSpPr>
          <a:xfrm>
            <a:off x="1468426" y="341595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1" name="Rectangle 1"/>
          <p:cNvSpPr/>
          <p:nvPr/>
        </p:nvSpPr>
        <p:spPr>
          <a:xfrm>
            <a:off x="2627386" y="3399685"/>
            <a:ext cx="1054889" cy="884691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grade 2 + </a:t>
            </a:r>
            <a:endParaRPr lang="en-US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BJC (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uniquement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filles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72" name="Group 220"/>
          <p:cNvGrpSpPr/>
          <p:nvPr/>
        </p:nvGrpSpPr>
        <p:grpSpPr>
          <a:xfrm>
            <a:off x="3028351" y="3439277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82" name="Group 241"/>
          <p:cNvGrpSpPr/>
          <p:nvPr/>
        </p:nvGrpSpPr>
        <p:grpSpPr>
          <a:xfrm>
            <a:off x="4211793" y="3415949"/>
            <a:ext cx="1072913" cy="842557"/>
            <a:chOff x="1782096" y="4714658"/>
            <a:chExt cx="914400" cy="688393"/>
          </a:xfrm>
        </p:grpSpPr>
        <p:sp>
          <p:nvSpPr>
            <p:cNvPr id="18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TextBox 212"/>
            <p:cNvSpPr txBox="1"/>
            <p:nvPr/>
          </p:nvSpPr>
          <p:spPr>
            <a:xfrm>
              <a:off x="1800299" y="5050794"/>
              <a:ext cx="855408" cy="139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515298" y="4961306"/>
            <a:ext cx="102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>
                <a:solidFill>
                  <a:prstClr val="black"/>
                </a:solidFill>
              </a:rPr>
              <a:t>1 ‘Grade 1’</a:t>
            </a:r>
          </a:p>
          <a:p>
            <a:pPr algn="ctr"/>
            <a:r>
              <a:rPr lang="fr-BE" sz="1200" dirty="0">
                <a:solidFill>
                  <a:prstClr val="black"/>
                </a:solidFill>
              </a:rPr>
              <a:t> </a:t>
            </a:r>
            <a:r>
              <a:rPr lang="fr-BE" sz="1200" dirty="0" smtClean="0">
                <a:solidFill>
                  <a:prstClr val="black"/>
                </a:solidFill>
              </a:rPr>
              <a:t> </a:t>
            </a:r>
            <a:endParaRPr lang="fr-BE" sz="1200" dirty="0">
              <a:solidFill>
                <a:prstClr val="black"/>
              </a:solidFill>
            </a:endParaRPr>
          </a:p>
          <a:p>
            <a:pPr algn="ctr"/>
            <a:endParaRPr lang="fr-BE" sz="1200" dirty="0">
              <a:solidFill>
                <a:prstClr val="black"/>
              </a:solidFill>
            </a:endParaRPr>
          </a:p>
        </p:txBody>
      </p:sp>
      <p:grpSp>
        <p:nvGrpSpPr>
          <p:cNvPr id="190" name="Group 196"/>
          <p:cNvGrpSpPr/>
          <p:nvPr/>
        </p:nvGrpSpPr>
        <p:grpSpPr>
          <a:xfrm>
            <a:off x="1239277" y="5231133"/>
            <a:ext cx="1081612" cy="583691"/>
            <a:chOff x="1737852" y="1674490"/>
            <a:chExt cx="1132923" cy="1103731"/>
          </a:xfrm>
        </p:grpSpPr>
        <p:sp>
          <p:nvSpPr>
            <p:cNvPr id="191" name="Flowchart: Process 42"/>
            <p:cNvSpPr/>
            <p:nvPr/>
          </p:nvSpPr>
          <p:spPr>
            <a:xfrm>
              <a:off x="1737852" y="1674490"/>
              <a:ext cx="1132923" cy="11037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TextBox 199"/>
            <p:cNvSpPr txBox="1"/>
            <p:nvPr/>
          </p:nvSpPr>
          <p:spPr>
            <a:xfrm>
              <a:off x="1871884" y="2252287"/>
              <a:ext cx="777526" cy="2458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220"/>
          <p:cNvGrpSpPr/>
          <p:nvPr/>
        </p:nvGrpSpPr>
        <p:grpSpPr>
          <a:xfrm>
            <a:off x="1623916" y="524489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5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99" name="Group 368"/>
          <p:cNvGrpSpPr/>
          <p:nvPr/>
        </p:nvGrpSpPr>
        <p:grpSpPr>
          <a:xfrm>
            <a:off x="3160692" y="5228995"/>
            <a:ext cx="1258264" cy="688283"/>
            <a:chOff x="7277100" y="4653491"/>
            <a:chExt cx="1181100" cy="1160813"/>
          </a:xfrm>
        </p:grpSpPr>
        <p:sp>
          <p:nvSpPr>
            <p:cNvPr id="201" name="Rectangle 1"/>
            <p:cNvSpPr/>
            <p:nvPr/>
          </p:nvSpPr>
          <p:spPr>
            <a:xfrm>
              <a:off x="7277100" y="4653491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" name="TextBox 355"/>
            <p:cNvSpPr txBox="1"/>
            <p:nvPr/>
          </p:nvSpPr>
          <p:spPr>
            <a:xfrm>
              <a:off x="7352997" y="5066762"/>
              <a:ext cx="1019710" cy="4602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2 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3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10"/>
            <p:cNvSpPr/>
            <p:nvPr/>
          </p:nvSpPr>
          <p:spPr>
            <a:xfrm>
              <a:off x="7895568" y="4715661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1" name="Group 220"/>
          <p:cNvGrpSpPr/>
          <p:nvPr/>
        </p:nvGrpSpPr>
        <p:grpSpPr>
          <a:xfrm>
            <a:off x="3720258" y="522744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0" name="Group 203"/>
          <p:cNvGrpSpPr/>
          <p:nvPr/>
        </p:nvGrpSpPr>
        <p:grpSpPr>
          <a:xfrm>
            <a:off x="5899513" y="5209377"/>
            <a:ext cx="1117718" cy="815851"/>
            <a:chOff x="1734197" y="1674490"/>
            <a:chExt cx="1136578" cy="1103731"/>
          </a:xfrm>
        </p:grpSpPr>
        <p:sp>
          <p:nvSpPr>
            <p:cNvPr id="225" name="Flowchart: Process 42"/>
            <p:cNvSpPr/>
            <p:nvPr/>
          </p:nvSpPr>
          <p:spPr>
            <a:xfrm>
              <a:off x="1737852" y="1674490"/>
              <a:ext cx="1132923" cy="11037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6" name="TextBox 206"/>
            <p:cNvSpPr txBox="1"/>
            <p:nvPr/>
          </p:nvSpPr>
          <p:spPr>
            <a:xfrm>
              <a:off x="1734197" y="1923031"/>
              <a:ext cx="1005840" cy="823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3 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opposition (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formule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et B)</a:t>
              </a:r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220"/>
          <p:cNvGrpSpPr/>
          <p:nvPr/>
        </p:nvGrpSpPr>
        <p:grpSpPr>
          <a:xfrm>
            <a:off x="6223771" y="517678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220"/>
          <p:cNvGrpSpPr/>
          <p:nvPr/>
        </p:nvGrpSpPr>
        <p:grpSpPr>
          <a:xfrm>
            <a:off x="3087200" y="260632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7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8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Group 220"/>
          <p:cNvGrpSpPr/>
          <p:nvPr/>
        </p:nvGrpSpPr>
        <p:grpSpPr>
          <a:xfrm>
            <a:off x="6441806" y="135103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4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05" name="Group 360"/>
          <p:cNvGrpSpPr/>
          <p:nvPr/>
        </p:nvGrpSpPr>
        <p:grpSpPr>
          <a:xfrm>
            <a:off x="7592412" y="1237683"/>
            <a:ext cx="1032004" cy="1152990"/>
            <a:chOff x="369570" y="4724400"/>
            <a:chExt cx="1181100" cy="1160813"/>
          </a:xfrm>
          <a:solidFill>
            <a:srgbClr val="FFFF00"/>
          </a:solidFill>
        </p:grpSpPr>
        <p:sp>
          <p:nvSpPr>
            <p:cNvPr id="206" name="Rectangle 1"/>
            <p:cNvSpPr/>
            <p:nvPr/>
          </p:nvSpPr>
          <p:spPr>
            <a:xfrm>
              <a:off x="369570" y="4724400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TextBox 362"/>
            <p:cNvSpPr txBox="1"/>
            <p:nvPr/>
          </p:nvSpPr>
          <p:spPr>
            <a:xfrm>
              <a:off x="409306" y="5119287"/>
              <a:ext cx="1070715" cy="1507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220"/>
          <p:cNvGrpSpPr/>
          <p:nvPr/>
        </p:nvGrpSpPr>
        <p:grpSpPr>
          <a:xfrm>
            <a:off x="8089110" y="133931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6" name="Oval 221"/>
            <p:cNvSpPr/>
            <p:nvPr/>
          </p:nvSpPr>
          <p:spPr>
            <a:xfrm>
              <a:off x="4917745" y="2429067"/>
              <a:ext cx="2295324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Oval 222"/>
            <p:cNvSpPr/>
            <p:nvPr/>
          </p:nvSpPr>
          <p:spPr>
            <a:xfrm>
              <a:off x="5945822" y="2286000"/>
              <a:ext cx="1530226" cy="1530226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08" name="Group 367"/>
          <p:cNvGrpSpPr/>
          <p:nvPr/>
        </p:nvGrpSpPr>
        <p:grpSpPr>
          <a:xfrm>
            <a:off x="7599967" y="2549497"/>
            <a:ext cx="1012524" cy="742599"/>
            <a:chOff x="7067778" y="1827310"/>
            <a:chExt cx="1273778" cy="1449539"/>
          </a:xfrm>
          <a:solidFill>
            <a:srgbClr val="FFC000"/>
          </a:solidFill>
        </p:grpSpPr>
        <p:sp>
          <p:nvSpPr>
            <p:cNvPr id="209" name="Rectangle 1"/>
            <p:cNvSpPr/>
            <p:nvPr/>
          </p:nvSpPr>
          <p:spPr>
            <a:xfrm>
              <a:off x="7067778" y="1827310"/>
              <a:ext cx="1273778" cy="144953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0" name="TextBox 348"/>
            <p:cNvSpPr txBox="1"/>
            <p:nvPr/>
          </p:nvSpPr>
          <p:spPr>
            <a:xfrm>
              <a:off x="7289059" y="2567273"/>
              <a:ext cx="1047434" cy="18560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3" name="Group 220"/>
          <p:cNvGrpSpPr/>
          <p:nvPr/>
        </p:nvGrpSpPr>
        <p:grpSpPr>
          <a:xfrm>
            <a:off x="8031679" y="2677890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268561" y="4343451"/>
            <a:ext cx="780322" cy="803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033444" y="4343401"/>
            <a:ext cx="7918000" cy="803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9" name="Group 203"/>
          <p:cNvGrpSpPr/>
          <p:nvPr/>
        </p:nvGrpSpPr>
        <p:grpSpPr>
          <a:xfrm>
            <a:off x="5913365" y="3398782"/>
            <a:ext cx="1006927" cy="881779"/>
            <a:chOff x="1735892" y="1702917"/>
            <a:chExt cx="1066065" cy="1328149"/>
          </a:xfrm>
        </p:grpSpPr>
        <p:sp>
          <p:nvSpPr>
            <p:cNvPr id="223" name="Flowchart: Process 42"/>
            <p:cNvSpPr/>
            <p:nvPr/>
          </p:nvSpPr>
          <p:spPr>
            <a:xfrm>
              <a:off x="1735892" y="1702917"/>
              <a:ext cx="1066065" cy="13281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4" name="TextBox 206"/>
            <p:cNvSpPr txBox="1"/>
            <p:nvPr/>
          </p:nvSpPr>
          <p:spPr>
            <a:xfrm>
              <a:off x="1735892" y="2083321"/>
              <a:ext cx="1044515" cy="889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1 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Group 220"/>
          <p:cNvGrpSpPr/>
          <p:nvPr/>
        </p:nvGrpSpPr>
        <p:grpSpPr>
          <a:xfrm>
            <a:off x="6259746" y="345252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20"/>
          <p:cNvGrpSpPr/>
          <p:nvPr/>
        </p:nvGrpSpPr>
        <p:grpSpPr>
          <a:xfrm>
            <a:off x="4617807" y="3520587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4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78"/>
          <p:cNvGrpSpPr/>
          <p:nvPr/>
        </p:nvGrpSpPr>
        <p:grpSpPr>
          <a:xfrm>
            <a:off x="7467937" y="3524086"/>
            <a:ext cx="914063" cy="696591"/>
            <a:chOff x="4234956" y="1753688"/>
            <a:chExt cx="914400" cy="749546"/>
          </a:xfrm>
        </p:grpSpPr>
        <p:sp>
          <p:nvSpPr>
            <p:cNvPr id="236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7" name="TextBox 280"/>
            <p:cNvSpPr txBox="1"/>
            <p:nvPr/>
          </p:nvSpPr>
          <p:spPr>
            <a:xfrm>
              <a:off x="4256125" y="2120020"/>
              <a:ext cx="855408" cy="1538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2</a:t>
              </a:r>
            </a:p>
          </p:txBody>
        </p:sp>
      </p:grpSp>
      <p:grpSp>
        <p:nvGrpSpPr>
          <p:cNvPr id="238" name="Group 220"/>
          <p:cNvGrpSpPr/>
          <p:nvPr/>
        </p:nvGrpSpPr>
        <p:grpSpPr>
          <a:xfrm>
            <a:off x="7891713" y="358525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1750726" y="4373100"/>
            <a:ext cx="910091" cy="656101"/>
            <a:chOff x="1782096" y="4714658"/>
            <a:chExt cx="914400" cy="688393"/>
          </a:xfrm>
        </p:grpSpPr>
        <p:sp>
          <p:nvSpPr>
            <p:cNvPr id="24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TextBox 212"/>
            <p:cNvSpPr txBox="1"/>
            <p:nvPr/>
          </p:nvSpPr>
          <p:spPr>
            <a:xfrm>
              <a:off x="1811592" y="4953000"/>
              <a:ext cx="855408" cy="1313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7" name="Rectangle 1"/>
          <p:cNvSpPr/>
          <p:nvPr/>
        </p:nvSpPr>
        <p:spPr>
          <a:xfrm>
            <a:off x="3854965" y="4385069"/>
            <a:ext cx="983970" cy="720332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grade 1 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grade 2</a:t>
            </a:r>
          </a:p>
        </p:txBody>
      </p:sp>
      <p:grpSp>
        <p:nvGrpSpPr>
          <p:cNvPr id="248" name="Group 367"/>
          <p:cNvGrpSpPr/>
          <p:nvPr/>
        </p:nvGrpSpPr>
        <p:grpSpPr>
          <a:xfrm>
            <a:off x="6628882" y="4355729"/>
            <a:ext cx="1012524" cy="673472"/>
            <a:chOff x="7097720" y="2026006"/>
            <a:chExt cx="1273778" cy="1554294"/>
          </a:xfrm>
          <a:solidFill>
            <a:srgbClr val="FFC000"/>
          </a:solidFill>
        </p:grpSpPr>
        <p:sp>
          <p:nvSpPr>
            <p:cNvPr id="249" name="Rectangle 1"/>
            <p:cNvSpPr/>
            <p:nvPr/>
          </p:nvSpPr>
          <p:spPr>
            <a:xfrm>
              <a:off x="7097720" y="2026006"/>
              <a:ext cx="1273778" cy="1554294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50" name="TextBox 348"/>
            <p:cNvSpPr txBox="1"/>
            <p:nvPr/>
          </p:nvSpPr>
          <p:spPr>
            <a:xfrm>
              <a:off x="7298487" y="2672910"/>
              <a:ext cx="1047434" cy="18560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2" name="Group 220"/>
          <p:cNvGrpSpPr/>
          <p:nvPr/>
        </p:nvGrpSpPr>
        <p:grpSpPr>
          <a:xfrm>
            <a:off x="4230528" y="443267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56" name="Group 220"/>
          <p:cNvGrpSpPr/>
          <p:nvPr/>
        </p:nvGrpSpPr>
        <p:grpSpPr>
          <a:xfrm>
            <a:off x="6944804" y="449230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60" name="Group 220"/>
          <p:cNvGrpSpPr/>
          <p:nvPr/>
        </p:nvGrpSpPr>
        <p:grpSpPr>
          <a:xfrm>
            <a:off x="2119697" y="443001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45" name="Rectangle 244"/>
          <p:cNvSpPr/>
          <p:nvPr/>
        </p:nvSpPr>
        <p:spPr>
          <a:xfrm>
            <a:off x="268561" y="6095729"/>
            <a:ext cx="8718779" cy="63786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.1 et .2 ont accès à la catégorie -11 (avec classement -11)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	  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jouée en -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ans.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5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1463" y="58213"/>
            <a:ext cx="8732373" cy="62628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POSSIBILITES D’INSCRIPTIONS DANS LES TOURNOIS</a:t>
            </a:r>
            <a:b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ANS, par “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”(hors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61284" y="2759978"/>
            <a:ext cx="7942224" cy="10769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607" y="3859072"/>
            <a:ext cx="769117" cy="752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249" y="792271"/>
            <a:ext cx="7913259" cy="94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537" y="1737312"/>
            <a:ext cx="7886971" cy="10278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81801" y="4569758"/>
            <a:ext cx="7949163" cy="10055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39101" y="2788386"/>
            <a:ext cx="776623" cy="1057710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56951" y="785351"/>
            <a:ext cx="770725" cy="953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45236" y="4597327"/>
            <a:ext cx="738577" cy="977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</a:p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.7</a:t>
            </a:r>
          </a:p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</a:p>
        </p:txBody>
      </p:sp>
      <p:sp>
        <p:nvSpPr>
          <p:cNvPr id="102" name="Flowchart: Process 42"/>
          <p:cNvSpPr/>
          <p:nvPr/>
        </p:nvSpPr>
        <p:spPr>
          <a:xfrm>
            <a:off x="1112903" y="1817520"/>
            <a:ext cx="1056517" cy="8900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-13 (voucher)</a:t>
            </a:r>
          </a:p>
        </p:txBody>
      </p:sp>
      <p:grpSp>
        <p:nvGrpSpPr>
          <p:cNvPr id="104" name="Group 220"/>
          <p:cNvGrpSpPr/>
          <p:nvPr/>
        </p:nvGrpSpPr>
        <p:grpSpPr>
          <a:xfrm>
            <a:off x="1489298" y="189877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6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7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2" name="Group 360"/>
          <p:cNvGrpSpPr/>
          <p:nvPr/>
        </p:nvGrpSpPr>
        <p:grpSpPr>
          <a:xfrm>
            <a:off x="2456510" y="1790710"/>
            <a:ext cx="1103463" cy="964429"/>
            <a:chOff x="282309" y="4335595"/>
            <a:chExt cx="1242096" cy="142255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3" name="Rectangle 1"/>
            <p:cNvSpPr/>
            <p:nvPr/>
          </p:nvSpPr>
          <p:spPr>
            <a:xfrm>
              <a:off x="282309" y="4335595"/>
              <a:ext cx="1242096" cy="14142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TextBox 362"/>
            <p:cNvSpPr txBox="1"/>
            <p:nvPr/>
          </p:nvSpPr>
          <p:spPr>
            <a:xfrm>
              <a:off x="361153" y="4850195"/>
              <a:ext cx="1127161" cy="90795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(pour les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jeunes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filles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+ 1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-13 (voucher) </a:t>
              </a:r>
            </a:p>
          </p:txBody>
        </p:sp>
      </p:grpSp>
      <p:grpSp>
        <p:nvGrpSpPr>
          <p:cNvPr id="119" name="Group 241"/>
          <p:cNvGrpSpPr/>
          <p:nvPr/>
        </p:nvGrpSpPr>
        <p:grpSpPr>
          <a:xfrm>
            <a:off x="1076161" y="823360"/>
            <a:ext cx="1049753" cy="891518"/>
            <a:chOff x="1782096" y="4677446"/>
            <a:chExt cx="914400" cy="725605"/>
          </a:xfrm>
        </p:grpSpPr>
        <p:sp>
          <p:nvSpPr>
            <p:cNvPr id="120" name="Flowchart: Process 42"/>
            <p:cNvSpPr/>
            <p:nvPr/>
          </p:nvSpPr>
          <p:spPr>
            <a:xfrm>
              <a:off x="1782096" y="4677446"/>
              <a:ext cx="914400" cy="72560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TextBox 212"/>
            <p:cNvSpPr txBox="1"/>
            <p:nvPr/>
          </p:nvSpPr>
          <p:spPr>
            <a:xfrm>
              <a:off x="1822167" y="4880040"/>
              <a:ext cx="863392" cy="45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-13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220"/>
          <p:cNvGrpSpPr/>
          <p:nvPr/>
        </p:nvGrpSpPr>
        <p:grpSpPr>
          <a:xfrm>
            <a:off x="1514757" y="873387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26" name="Group 241"/>
          <p:cNvGrpSpPr/>
          <p:nvPr/>
        </p:nvGrpSpPr>
        <p:grpSpPr>
          <a:xfrm>
            <a:off x="2492672" y="873387"/>
            <a:ext cx="1034034" cy="845399"/>
            <a:chOff x="1782096" y="4714658"/>
            <a:chExt cx="914400" cy="688393"/>
          </a:xfrm>
        </p:grpSpPr>
        <p:sp>
          <p:nvSpPr>
            <p:cNvPr id="127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rgbClr val="EEA2A2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212"/>
            <p:cNvSpPr txBox="1"/>
            <p:nvPr/>
          </p:nvSpPr>
          <p:spPr>
            <a:xfrm>
              <a:off x="1810994" y="4866833"/>
              <a:ext cx="846058" cy="451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+ 1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-13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220"/>
          <p:cNvGrpSpPr/>
          <p:nvPr/>
        </p:nvGrpSpPr>
        <p:grpSpPr>
          <a:xfrm>
            <a:off x="2989843" y="84612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278"/>
          <p:cNvGrpSpPr/>
          <p:nvPr/>
        </p:nvGrpSpPr>
        <p:grpSpPr>
          <a:xfrm>
            <a:off x="4095189" y="816191"/>
            <a:ext cx="1076163" cy="883083"/>
            <a:chOff x="4234956" y="1753688"/>
            <a:chExt cx="914400" cy="749546"/>
          </a:xfrm>
        </p:grpSpPr>
        <p:sp>
          <p:nvSpPr>
            <p:cNvPr id="136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TextBox 280"/>
            <p:cNvSpPr txBox="1"/>
            <p:nvPr/>
          </p:nvSpPr>
          <p:spPr>
            <a:xfrm>
              <a:off x="4264452" y="1992029"/>
              <a:ext cx="855408" cy="470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-13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220"/>
          <p:cNvGrpSpPr/>
          <p:nvPr/>
        </p:nvGrpSpPr>
        <p:grpSpPr>
          <a:xfrm>
            <a:off x="4501230" y="88049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42" name="Group 360"/>
          <p:cNvGrpSpPr/>
          <p:nvPr/>
        </p:nvGrpSpPr>
        <p:grpSpPr>
          <a:xfrm>
            <a:off x="5739692" y="842966"/>
            <a:ext cx="1001088" cy="887973"/>
            <a:chOff x="369570" y="4724400"/>
            <a:chExt cx="1181100" cy="1160813"/>
          </a:xfrm>
        </p:grpSpPr>
        <p:sp>
          <p:nvSpPr>
            <p:cNvPr id="143" name="Rectangle 1"/>
            <p:cNvSpPr/>
            <p:nvPr/>
          </p:nvSpPr>
          <p:spPr>
            <a:xfrm>
              <a:off x="369570" y="4724400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TextBox 362"/>
            <p:cNvSpPr txBox="1"/>
            <p:nvPr/>
          </p:nvSpPr>
          <p:spPr>
            <a:xfrm>
              <a:off x="409305" y="5119287"/>
              <a:ext cx="1070714" cy="350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83"/>
          <p:cNvGrpSpPr/>
          <p:nvPr/>
        </p:nvGrpSpPr>
        <p:grpSpPr>
          <a:xfrm>
            <a:off x="4194343" y="1808453"/>
            <a:ext cx="1088280" cy="980644"/>
            <a:chOff x="4589420" y="2465151"/>
            <a:chExt cx="921393" cy="869159"/>
          </a:xfrm>
        </p:grpSpPr>
        <p:sp>
          <p:nvSpPr>
            <p:cNvPr id="150" name="Flowchart: Process 42"/>
            <p:cNvSpPr/>
            <p:nvPr/>
          </p:nvSpPr>
          <p:spPr>
            <a:xfrm>
              <a:off x="4596554" y="2465151"/>
              <a:ext cx="914259" cy="8088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TextBox 266"/>
            <p:cNvSpPr txBox="1"/>
            <p:nvPr/>
          </p:nvSpPr>
          <p:spPr>
            <a:xfrm>
              <a:off x="4589420" y="2685468"/>
              <a:ext cx="880875" cy="6488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+ 1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-13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152" name="Group 220"/>
          <p:cNvGrpSpPr/>
          <p:nvPr/>
        </p:nvGrpSpPr>
        <p:grpSpPr>
          <a:xfrm>
            <a:off x="4537976" y="184282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up 367"/>
          <p:cNvGrpSpPr/>
          <p:nvPr/>
        </p:nvGrpSpPr>
        <p:grpSpPr>
          <a:xfrm>
            <a:off x="5752892" y="1833169"/>
            <a:ext cx="1052602" cy="913505"/>
            <a:chOff x="6973600" y="2026004"/>
            <a:chExt cx="1362625" cy="1746657"/>
          </a:xfrm>
        </p:grpSpPr>
        <p:sp>
          <p:nvSpPr>
            <p:cNvPr id="157" name="Rectangle 1"/>
            <p:cNvSpPr/>
            <p:nvPr/>
          </p:nvSpPr>
          <p:spPr>
            <a:xfrm>
              <a:off x="6973600" y="2026004"/>
              <a:ext cx="1362625" cy="1746657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8" name="TextBox 348"/>
            <p:cNvSpPr txBox="1"/>
            <p:nvPr/>
          </p:nvSpPr>
          <p:spPr>
            <a:xfrm>
              <a:off x="7033941" y="2472410"/>
              <a:ext cx="1174693" cy="1294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(pour les 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jeunes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filles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 grade 1</a:t>
              </a:r>
            </a:p>
          </p:txBody>
        </p:sp>
        <p:sp>
          <p:nvSpPr>
            <p:cNvPr id="159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0" name="Group 220"/>
          <p:cNvGrpSpPr/>
          <p:nvPr/>
        </p:nvGrpSpPr>
        <p:grpSpPr>
          <a:xfrm>
            <a:off x="6161903" y="186519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64" name="Group 55"/>
          <p:cNvGrpSpPr/>
          <p:nvPr/>
        </p:nvGrpSpPr>
        <p:grpSpPr>
          <a:xfrm>
            <a:off x="1135011" y="2883020"/>
            <a:ext cx="953148" cy="930010"/>
            <a:chOff x="4046480" y="5522143"/>
            <a:chExt cx="1572014" cy="1575251"/>
          </a:xfrm>
        </p:grpSpPr>
        <p:sp>
          <p:nvSpPr>
            <p:cNvPr id="165" name="Flowchart: Process 42"/>
            <p:cNvSpPr/>
            <p:nvPr/>
          </p:nvSpPr>
          <p:spPr>
            <a:xfrm>
              <a:off x="4046480" y="5522143"/>
              <a:ext cx="1572014" cy="157525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TextBox 287"/>
            <p:cNvSpPr txBox="1"/>
            <p:nvPr/>
          </p:nvSpPr>
          <p:spPr>
            <a:xfrm>
              <a:off x="4077322" y="5864665"/>
              <a:ext cx="1541171" cy="1146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+ 1 BJC (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uniquement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les 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filles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220"/>
          <p:cNvGrpSpPr/>
          <p:nvPr/>
        </p:nvGrpSpPr>
        <p:grpSpPr>
          <a:xfrm>
            <a:off x="1489298" y="290236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9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0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1" name="Rectangle 1"/>
          <p:cNvSpPr/>
          <p:nvPr/>
        </p:nvSpPr>
        <p:spPr>
          <a:xfrm>
            <a:off x="2463116" y="2906071"/>
            <a:ext cx="1054889" cy="884691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grade 2 + 1 BJC (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uniquement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filles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72" name="Group 220"/>
          <p:cNvGrpSpPr/>
          <p:nvPr/>
        </p:nvGrpSpPr>
        <p:grpSpPr>
          <a:xfrm>
            <a:off x="2803407" y="292708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82" name="Group 241"/>
          <p:cNvGrpSpPr/>
          <p:nvPr/>
        </p:nvGrpSpPr>
        <p:grpSpPr>
          <a:xfrm>
            <a:off x="4132887" y="2878708"/>
            <a:ext cx="1163334" cy="861192"/>
            <a:chOff x="1782096" y="4714658"/>
            <a:chExt cx="914400" cy="688393"/>
          </a:xfrm>
        </p:grpSpPr>
        <p:sp>
          <p:nvSpPr>
            <p:cNvPr id="18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TextBox 212"/>
            <p:cNvSpPr txBox="1"/>
            <p:nvPr/>
          </p:nvSpPr>
          <p:spPr>
            <a:xfrm>
              <a:off x="1800299" y="5050794"/>
              <a:ext cx="855408" cy="139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546027" y="4955073"/>
            <a:ext cx="102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solidFill>
                  <a:prstClr val="black"/>
                </a:solidFill>
              </a:rPr>
              <a:t>’</a:t>
            </a:r>
            <a:endParaRPr lang="fr-BE" sz="1200" dirty="0">
              <a:solidFill>
                <a:prstClr val="black"/>
              </a:solidFill>
            </a:endParaRPr>
          </a:p>
          <a:p>
            <a:pPr algn="ctr"/>
            <a:endParaRPr lang="fr-BE" sz="1200" dirty="0">
              <a:solidFill>
                <a:prstClr val="black"/>
              </a:solidFill>
            </a:endParaRPr>
          </a:p>
        </p:txBody>
      </p:sp>
      <p:grpSp>
        <p:nvGrpSpPr>
          <p:cNvPr id="190" name="Group 196"/>
          <p:cNvGrpSpPr/>
          <p:nvPr/>
        </p:nvGrpSpPr>
        <p:grpSpPr>
          <a:xfrm>
            <a:off x="1290819" y="4682483"/>
            <a:ext cx="1081612" cy="652758"/>
            <a:chOff x="1737852" y="1674490"/>
            <a:chExt cx="1132923" cy="1103731"/>
          </a:xfrm>
        </p:grpSpPr>
        <p:sp>
          <p:nvSpPr>
            <p:cNvPr id="191" name="Flowchart: Process 42"/>
            <p:cNvSpPr/>
            <p:nvPr/>
          </p:nvSpPr>
          <p:spPr>
            <a:xfrm>
              <a:off x="1737852" y="1674490"/>
              <a:ext cx="1132923" cy="11037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TextBox 199"/>
            <p:cNvSpPr txBox="1"/>
            <p:nvPr/>
          </p:nvSpPr>
          <p:spPr>
            <a:xfrm>
              <a:off x="1871884" y="2252287"/>
              <a:ext cx="777526" cy="2458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220"/>
          <p:cNvGrpSpPr/>
          <p:nvPr/>
        </p:nvGrpSpPr>
        <p:grpSpPr>
          <a:xfrm>
            <a:off x="1799654" y="477625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5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99" name="Group 368"/>
          <p:cNvGrpSpPr/>
          <p:nvPr/>
        </p:nvGrpSpPr>
        <p:grpSpPr>
          <a:xfrm>
            <a:off x="3279712" y="4657156"/>
            <a:ext cx="1258264" cy="854383"/>
            <a:chOff x="7277100" y="4653491"/>
            <a:chExt cx="1181100" cy="1160813"/>
          </a:xfrm>
        </p:grpSpPr>
        <p:sp>
          <p:nvSpPr>
            <p:cNvPr id="201" name="Rectangle 1"/>
            <p:cNvSpPr/>
            <p:nvPr/>
          </p:nvSpPr>
          <p:spPr>
            <a:xfrm>
              <a:off x="7277100" y="4653491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" name="TextBox 355"/>
            <p:cNvSpPr txBox="1"/>
            <p:nvPr/>
          </p:nvSpPr>
          <p:spPr>
            <a:xfrm>
              <a:off x="7352997" y="5066762"/>
              <a:ext cx="1019710" cy="4602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2 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3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10"/>
            <p:cNvSpPr/>
            <p:nvPr/>
          </p:nvSpPr>
          <p:spPr>
            <a:xfrm>
              <a:off x="7895568" y="4715661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1" name="Group 220"/>
          <p:cNvGrpSpPr/>
          <p:nvPr/>
        </p:nvGrpSpPr>
        <p:grpSpPr>
          <a:xfrm>
            <a:off x="3840084" y="467749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0" name="Group 203"/>
          <p:cNvGrpSpPr/>
          <p:nvPr/>
        </p:nvGrpSpPr>
        <p:grpSpPr>
          <a:xfrm>
            <a:off x="6182055" y="4645720"/>
            <a:ext cx="1754420" cy="771018"/>
            <a:chOff x="1737852" y="1674490"/>
            <a:chExt cx="1132923" cy="1147981"/>
          </a:xfrm>
        </p:grpSpPr>
        <p:sp>
          <p:nvSpPr>
            <p:cNvPr id="225" name="Flowchart: Process 42"/>
            <p:cNvSpPr/>
            <p:nvPr/>
          </p:nvSpPr>
          <p:spPr>
            <a:xfrm>
              <a:off x="1737852" y="1674490"/>
              <a:ext cx="1132923" cy="11037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6" name="TextBox 206"/>
            <p:cNvSpPr txBox="1"/>
            <p:nvPr/>
          </p:nvSpPr>
          <p:spPr>
            <a:xfrm>
              <a:off x="1758008" y="1998637"/>
              <a:ext cx="1005840" cy="823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3 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opposition (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formule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et B)</a:t>
              </a:r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220"/>
          <p:cNvGrpSpPr/>
          <p:nvPr/>
        </p:nvGrpSpPr>
        <p:grpSpPr>
          <a:xfrm>
            <a:off x="6876222" y="462942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220"/>
          <p:cNvGrpSpPr/>
          <p:nvPr/>
        </p:nvGrpSpPr>
        <p:grpSpPr>
          <a:xfrm>
            <a:off x="2916192" y="1837577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7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8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Group 220"/>
          <p:cNvGrpSpPr/>
          <p:nvPr/>
        </p:nvGrpSpPr>
        <p:grpSpPr>
          <a:xfrm>
            <a:off x="6124075" y="93756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4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05" name="Group 360"/>
          <p:cNvGrpSpPr/>
          <p:nvPr/>
        </p:nvGrpSpPr>
        <p:grpSpPr>
          <a:xfrm>
            <a:off x="7354844" y="815863"/>
            <a:ext cx="1023548" cy="894220"/>
            <a:chOff x="369570" y="4724400"/>
            <a:chExt cx="1181100" cy="1160813"/>
          </a:xfrm>
          <a:solidFill>
            <a:srgbClr val="FFFF00"/>
          </a:solidFill>
        </p:grpSpPr>
        <p:sp>
          <p:nvSpPr>
            <p:cNvPr id="206" name="Rectangle 1"/>
            <p:cNvSpPr/>
            <p:nvPr/>
          </p:nvSpPr>
          <p:spPr>
            <a:xfrm>
              <a:off x="369570" y="4724400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TextBox 362"/>
            <p:cNvSpPr txBox="1"/>
            <p:nvPr/>
          </p:nvSpPr>
          <p:spPr>
            <a:xfrm>
              <a:off x="409306" y="5119287"/>
              <a:ext cx="1070715" cy="1507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220"/>
          <p:cNvGrpSpPr/>
          <p:nvPr/>
        </p:nvGrpSpPr>
        <p:grpSpPr>
          <a:xfrm>
            <a:off x="7770906" y="87469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6" name="Oval 221"/>
            <p:cNvSpPr/>
            <p:nvPr/>
          </p:nvSpPr>
          <p:spPr>
            <a:xfrm>
              <a:off x="4917745" y="2429067"/>
              <a:ext cx="2295324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Oval 222"/>
            <p:cNvSpPr/>
            <p:nvPr/>
          </p:nvSpPr>
          <p:spPr>
            <a:xfrm>
              <a:off x="5945822" y="2286000"/>
              <a:ext cx="1530226" cy="1530226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08" name="Group 367"/>
          <p:cNvGrpSpPr/>
          <p:nvPr/>
        </p:nvGrpSpPr>
        <p:grpSpPr>
          <a:xfrm>
            <a:off x="7490916" y="1764610"/>
            <a:ext cx="974582" cy="931566"/>
            <a:chOff x="7097724" y="2026006"/>
            <a:chExt cx="1226048" cy="1818399"/>
          </a:xfrm>
          <a:solidFill>
            <a:srgbClr val="FFC000"/>
          </a:solidFill>
        </p:grpSpPr>
        <p:sp>
          <p:nvSpPr>
            <p:cNvPr id="209" name="Rectangle 1"/>
            <p:cNvSpPr/>
            <p:nvPr/>
          </p:nvSpPr>
          <p:spPr>
            <a:xfrm>
              <a:off x="7097724" y="2026006"/>
              <a:ext cx="1226048" cy="181839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0" name="TextBox 348"/>
            <p:cNvSpPr txBox="1"/>
            <p:nvPr/>
          </p:nvSpPr>
          <p:spPr>
            <a:xfrm>
              <a:off x="7174948" y="2863347"/>
              <a:ext cx="1072965" cy="36046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2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3" name="Group 220"/>
          <p:cNvGrpSpPr/>
          <p:nvPr/>
        </p:nvGrpSpPr>
        <p:grpSpPr>
          <a:xfrm>
            <a:off x="7855191" y="181547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239697" y="1733334"/>
            <a:ext cx="780322" cy="1049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995954" y="3843102"/>
            <a:ext cx="7915180" cy="7684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9" name="Group 203"/>
          <p:cNvGrpSpPr/>
          <p:nvPr/>
        </p:nvGrpSpPr>
        <p:grpSpPr>
          <a:xfrm>
            <a:off x="5793580" y="2877595"/>
            <a:ext cx="1026749" cy="876888"/>
            <a:chOff x="1735892" y="1702917"/>
            <a:chExt cx="1066065" cy="1328149"/>
          </a:xfrm>
        </p:grpSpPr>
        <p:sp>
          <p:nvSpPr>
            <p:cNvPr id="223" name="Flowchart: Process 42"/>
            <p:cNvSpPr/>
            <p:nvPr/>
          </p:nvSpPr>
          <p:spPr>
            <a:xfrm>
              <a:off x="1735892" y="1702917"/>
              <a:ext cx="1066065" cy="13281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4" name="TextBox 206"/>
            <p:cNvSpPr txBox="1"/>
            <p:nvPr/>
          </p:nvSpPr>
          <p:spPr>
            <a:xfrm>
              <a:off x="1735892" y="2083321"/>
              <a:ext cx="1044515" cy="889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1 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Group 220"/>
          <p:cNvGrpSpPr/>
          <p:nvPr/>
        </p:nvGrpSpPr>
        <p:grpSpPr>
          <a:xfrm>
            <a:off x="6143955" y="294614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Group 220"/>
          <p:cNvGrpSpPr/>
          <p:nvPr/>
        </p:nvGrpSpPr>
        <p:grpSpPr>
          <a:xfrm>
            <a:off x="4609286" y="2966007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4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78"/>
          <p:cNvGrpSpPr/>
          <p:nvPr/>
        </p:nvGrpSpPr>
        <p:grpSpPr>
          <a:xfrm>
            <a:off x="7403534" y="2809555"/>
            <a:ext cx="1088226" cy="899494"/>
            <a:chOff x="4234956" y="1753688"/>
            <a:chExt cx="914400" cy="749546"/>
          </a:xfrm>
        </p:grpSpPr>
        <p:sp>
          <p:nvSpPr>
            <p:cNvPr id="236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7" name="TextBox 280"/>
            <p:cNvSpPr txBox="1"/>
            <p:nvPr/>
          </p:nvSpPr>
          <p:spPr>
            <a:xfrm>
              <a:off x="4256125" y="2120020"/>
              <a:ext cx="855408" cy="1538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2</a:t>
              </a:r>
            </a:p>
          </p:txBody>
        </p:sp>
      </p:grpSp>
      <p:grpSp>
        <p:nvGrpSpPr>
          <p:cNvPr id="238" name="Group 220"/>
          <p:cNvGrpSpPr/>
          <p:nvPr/>
        </p:nvGrpSpPr>
        <p:grpSpPr>
          <a:xfrm>
            <a:off x="7832798" y="289789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4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1697637" y="3998331"/>
            <a:ext cx="977543" cy="573273"/>
            <a:chOff x="1782096" y="4714658"/>
            <a:chExt cx="914400" cy="688393"/>
          </a:xfrm>
        </p:grpSpPr>
        <p:sp>
          <p:nvSpPr>
            <p:cNvPr id="24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TextBox 212"/>
            <p:cNvSpPr txBox="1"/>
            <p:nvPr/>
          </p:nvSpPr>
          <p:spPr>
            <a:xfrm>
              <a:off x="1811592" y="4953000"/>
              <a:ext cx="855408" cy="1313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7" name="Rectangle 1"/>
          <p:cNvSpPr/>
          <p:nvPr/>
        </p:nvSpPr>
        <p:spPr>
          <a:xfrm>
            <a:off x="3752000" y="3951810"/>
            <a:ext cx="1033138" cy="619794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grade 1 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grade 2</a:t>
            </a:r>
          </a:p>
        </p:txBody>
      </p:sp>
      <p:grpSp>
        <p:nvGrpSpPr>
          <p:cNvPr id="248" name="Group 367"/>
          <p:cNvGrpSpPr/>
          <p:nvPr/>
        </p:nvGrpSpPr>
        <p:grpSpPr>
          <a:xfrm>
            <a:off x="6584810" y="3938365"/>
            <a:ext cx="1050951" cy="633239"/>
            <a:chOff x="7097720" y="2026006"/>
            <a:chExt cx="1273778" cy="1554294"/>
          </a:xfrm>
          <a:solidFill>
            <a:srgbClr val="FFC000"/>
          </a:solidFill>
        </p:grpSpPr>
        <p:sp>
          <p:nvSpPr>
            <p:cNvPr id="249" name="Rectangle 1"/>
            <p:cNvSpPr/>
            <p:nvPr/>
          </p:nvSpPr>
          <p:spPr>
            <a:xfrm>
              <a:off x="7097720" y="2026006"/>
              <a:ext cx="1273778" cy="1554294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50" name="TextBox 348"/>
            <p:cNvSpPr txBox="1"/>
            <p:nvPr/>
          </p:nvSpPr>
          <p:spPr>
            <a:xfrm>
              <a:off x="7298487" y="2672910"/>
              <a:ext cx="1047434" cy="18560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2" name="Group 220"/>
          <p:cNvGrpSpPr/>
          <p:nvPr/>
        </p:nvGrpSpPr>
        <p:grpSpPr>
          <a:xfrm>
            <a:off x="4158868" y="393836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56" name="Group 220"/>
          <p:cNvGrpSpPr/>
          <p:nvPr/>
        </p:nvGrpSpPr>
        <p:grpSpPr>
          <a:xfrm>
            <a:off x="6977818" y="398962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60" name="Group 220"/>
          <p:cNvGrpSpPr/>
          <p:nvPr/>
        </p:nvGrpSpPr>
        <p:grpSpPr>
          <a:xfrm>
            <a:off x="2169420" y="406192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45" name="Rectangle 244"/>
          <p:cNvSpPr/>
          <p:nvPr/>
        </p:nvSpPr>
        <p:spPr>
          <a:xfrm>
            <a:off x="246534" y="5674334"/>
            <a:ext cx="86646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.1 et .2 ont accès à la catégorie -13 (avec classement -13)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 jouée en -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ans.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8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1463" y="58213"/>
            <a:ext cx="8732373" cy="62628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POSSIBILITES D’INSCRIPTIONS DANS LES TOURNOIS</a:t>
            </a:r>
            <a:b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ANS, par “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”(hors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076" y="2766691"/>
            <a:ext cx="766217" cy="1183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</a:p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197" y="777237"/>
            <a:ext cx="7913259" cy="94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8871" y="1729301"/>
            <a:ext cx="7877585" cy="10278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35081" y="3958456"/>
            <a:ext cx="7959548" cy="14208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48146" y="774441"/>
            <a:ext cx="770725" cy="948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63301" y="3962966"/>
            <a:ext cx="765097" cy="1425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</a:p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.7</a:t>
            </a:r>
          </a:p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</a:p>
        </p:txBody>
      </p:sp>
      <p:sp>
        <p:nvSpPr>
          <p:cNvPr id="102" name="Flowchart: Process 42"/>
          <p:cNvSpPr/>
          <p:nvPr/>
        </p:nvSpPr>
        <p:spPr>
          <a:xfrm>
            <a:off x="1755789" y="1781426"/>
            <a:ext cx="1056517" cy="8900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18"/>
              <a:gd name="connsiteY0" fmla="*/ 0 h 10000"/>
              <a:gd name="connsiteX1" fmla="*/ 10000 w 10018"/>
              <a:gd name="connsiteY1" fmla="*/ 0 h 10000"/>
              <a:gd name="connsiteX2" fmla="*/ 10000 w 10018"/>
              <a:gd name="connsiteY2" fmla="*/ 10000 h 10000"/>
              <a:gd name="connsiteX3" fmla="*/ 0 w 10018"/>
              <a:gd name="connsiteY3" fmla="*/ 10000 h 10000"/>
              <a:gd name="connsiteX4" fmla="*/ 0 w 10018"/>
              <a:gd name="connsiteY4" fmla="*/ 0 h 10000"/>
              <a:gd name="connsiteX0" fmla="*/ 0 w 10071"/>
              <a:gd name="connsiteY0" fmla="*/ 0 h 10000"/>
              <a:gd name="connsiteX1" fmla="*/ 10000 w 10071"/>
              <a:gd name="connsiteY1" fmla="*/ 0 h 10000"/>
              <a:gd name="connsiteX2" fmla="*/ 10000 w 10071"/>
              <a:gd name="connsiteY2" fmla="*/ 10000 h 10000"/>
              <a:gd name="connsiteX3" fmla="*/ 0 w 10071"/>
              <a:gd name="connsiteY3" fmla="*/ 10000 h 10000"/>
              <a:gd name="connsiteX4" fmla="*/ 0 w 10071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  <a:gd name="connsiteX0" fmla="*/ 0 w 10064"/>
              <a:gd name="connsiteY0" fmla="*/ 0 h 10000"/>
              <a:gd name="connsiteX1" fmla="*/ 10000 w 10064"/>
              <a:gd name="connsiteY1" fmla="*/ 0 h 10000"/>
              <a:gd name="connsiteX2" fmla="*/ 10000 w 10064"/>
              <a:gd name="connsiteY2" fmla="*/ 10000 h 10000"/>
              <a:gd name="connsiteX3" fmla="*/ 0 w 10064"/>
              <a:gd name="connsiteY3" fmla="*/ 10000 h 10000"/>
              <a:gd name="connsiteX4" fmla="*/ 0 w 1006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000">
                <a:moveTo>
                  <a:pt x="0" y="0"/>
                </a:moveTo>
                <a:cubicBezTo>
                  <a:pt x="3333" y="0"/>
                  <a:pt x="8406" y="267"/>
                  <a:pt x="10000" y="0"/>
                </a:cubicBezTo>
                <a:cubicBezTo>
                  <a:pt x="9688" y="2171"/>
                  <a:pt x="10246" y="7979"/>
                  <a:pt x="10000" y="10000"/>
                </a:cubicBezTo>
                <a:cubicBezTo>
                  <a:pt x="5499" y="9946"/>
                  <a:pt x="1007" y="9753"/>
                  <a:pt x="0" y="10000"/>
                </a:cubicBezTo>
                <a:cubicBezTo>
                  <a:pt x="115" y="8212"/>
                  <a:pt x="0" y="33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(voucher)</a:t>
            </a:r>
          </a:p>
        </p:txBody>
      </p:sp>
      <p:grpSp>
        <p:nvGrpSpPr>
          <p:cNvPr id="104" name="Group 220"/>
          <p:cNvGrpSpPr/>
          <p:nvPr/>
        </p:nvGrpSpPr>
        <p:grpSpPr>
          <a:xfrm>
            <a:off x="2218259" y="177818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6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07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241"/>
          <p:cNvGrpSpPr/>
          <p:nvPr/>
        </p:nvGrpSpPr>
        <p:grpSpPr>
          <a:xfrm>
            <a:off x="1059034" y="814791"/>
            <a:ext cx="1049753" cy="891518"/>
            <a:chOff x="1782096" y="4677446"/>
            <a:chExt cx="914400" cy="725605"/>
          </a:xfrm>
        </p:grpSpPr>
        <p:sp>
          <p:nvSpPr>
            <p:cNvPr id="120" name="Flowchart: Process 42"/>
            <p:cNvSpPr/>
            <p:nvPr/>
          </p:nvSpPr>
          <p:spPr>
            <a:xfrm>
              <a:off x="1782096" y="4677446"/>
              <a:ext cx="914400" cy="72560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TextBox 212"/>
            <p:cNvSpPr txBox="1"/>
            <p:nvPr/>
          </p:nvSpPr>
          <p:spPr>
            <a:xfrm>
              <a:off x="1822167" y="4880040"/>
              <a:ext cx="863392" cy="45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-15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220"/>
          <p:cNvGrpSpPr/>
          <p:nvPr/>
        </p:nvGrpSpPr>
        <p:grpSpPr>
          <a:xfrm>
            <a:off x="1475065" y="83314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2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26" name="Group 241"/>
          <p:cNvGrpSpPr/>
          <p:nvPr/>
        </p:nvGrpSpPr>
        <p:grpSpPr>
          <a:xfrm>
            <a:off x="2447444" y="825390"/>
            <a:ext cx="1034034" cy="845399"/>
            <a:chOff x="1782096" y="4714658"/>
            <a:chExt cx="914400" cy="688393"/>
          </a:xfrm>
        </p:grpSpPr>
        <p:sp>
          <p:nvSpPr>
            <p:cNvPr id="127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rgbClr val="EEA2A2"/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212"/>
            <p:cNvSpPr txBox="1"/>
            <p:nvPr/>
          </p:nvSpPr>
          <p:spPr>
            <a:xfrm>
              <a:off x="1810994" y="4866833"/>
              <a:ext cx="846058" cy="451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+ 1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-15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220"/>
          <p:cNvGrpSpPr/>
          <p:nvPr/>
        </p:nvGrpSpPr>
        <p:grpSpPr>
          <a:xfrm>
            <a:off x="2849753" y="85647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1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2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278"/>
          <p:cNvGrpSpPr/>
          <p:nvPr/>
        </p:nvGrpSpPr>
        <p:grpSpPr>
          <a:xfrm>
            <a:off x="4148233" y="820526"/>
            <a:ext cx="1076163" cy="883083"/>
            <a:chOff x="4234956" y="1753688"/>
            <a:chExt cx="914400" cy="749546"/>
          </a:xfrm>
        </p:grpSpPr>
        <p:sp>
          <p:nvSpPr>
            <p:cNvPr id="136" name="Flowchart: Process 42"/>
            <p:cNvSpPr/>
            <p:nvPr/>
          </p:nvSpPr>
          <p:spPr>
            <a:xfrm>
              <a:off x="4234956" y="1753688"/>
              <a:ext cx="914400" cy="7495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>
                    <a:lumMod val="85000"/>
                    <a:lumOff val="15000"/>
                  </a:srgbClr>
                </a:gs>
                <a:gs pos="0">
                  <a:srgbClr val="00B0F0">
                    <a:lumMod val="85000"/>
                    <a:lumOff val="15000"/>
                  </a:srgbClr>
                </a:gs>
                <a:gs pos="58000">
                  <a:srgbClr val="00B0F0">
                    <a:lumMod val="85000"/>
                    <a:lumOff val="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TextBox 280"/>
            <p:cNvSpPr txBox="1"/>
            <p:nvPr/>
          </p:nvSpPr>
          <p:spPr>
            <a:xfrm>
              <a:off x="4264452" y="1992029"/>
              <a:ext cx="855408" cy="470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-15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220"/>
          <p:cNvGrpSpPr/>
          <p:nvPr/>
        </p:nvGrpSpPr>
        <p:grpSpPr>
          <a:xfrm>
            <a:off x="4503434" y="831996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9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1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42" name="Group 360"/>
          <p:cNvGrpSpPr/>
          <p:nvPr/>
        </p:nvGrpSpPr>
        <p:grpSpPr>
          <a:xfrm>
            <a:off x="5843668" y="820994"/>
            <a:ext cx="1001088" cy="887973"/>
            <a:chOff x="369570" y="4724400"/>
            <a:chExt cx="1181100" cy="1160813"/>
          </a:xfrm>
        </p:grpSpPr>
        <p:sp>
          <p:nvSpPr>
            <p:cNvPr id="143" name="Rectangle 1"/>
            <p:cNvSpPr/>
            <p:nvPr/>
          </p:nvSpPr>
          <p:spPr>
            <a:xfrm>
              <a:off x="369570" y="4724400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TextBox 362"/>
            <p:cNvSpPr txBox="1"/>
            <p:nvPr/>
          </p:nvSpPr>
          <p:spPr>
            <a:xfrm>
              <a:off x="409305" y="5119287"/>
              <a:ext cx="1070714" cy="350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+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83"/>
          <p:cNvGrpSpPr/>
          <p:nvPr/>
        </p:nvGrpSpPr>
        <p:grpSpPr>
          <a:xfrm>
            <a:off x="4240359" y="1787105"/>
            <a:ext cx="1088280" cy="980644"/>
            <a:chOff x="4589420" y="2465151"/>
            <a:chExt cx="921393" cy="869159"/>
          </a:xfrm>
        </p:grpSpPr>
        <p:sp>
          <p:nvSpPr>
            <p:cNvPr id="150" name="Flowchart: Process 42"/>
            <p:cNvSpPr/>
            <p:nvPr/>
          </p:nvSpPr>
          <p:spPr>
            <a:xfrm>
              <a:off x="4596554" y="2465151"/>
              <a:ext cx="914259" cy="80881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TextBox 266"/>
            <p:cNvSpPr txBox="1"/>
            <p:nvPr/>
          </p:nvSpPr>
          <p:spPr>
            <a:xfrm>
              <a:off x="4589420" y="2685468"/>
              <a:ext cx="880875" cy="6488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grade 1 + 1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-15 (voucher)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152" name="Group 220"/>
          <p:cNvGrpSpPr/>
          <p:nvPr/>
        </p:nvGrpSpPr>
        <p:grpSpPr>
          <a:xfrm>
            <a:off x="4595301" y="1827618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59" name="Oval 10"/>
          <p:cNvSpPr/>
          <p:nvPr/>
        </p:nvSpPr>
        <p:spPr>
          <a:xfrm>
            <a:off x="6703936" y="2225104"/>
            <a:ext cx="61183" cy="40155"/>
          </a:xfrm>
          <a:custGeom>
            <a:avLst/>
            <a:gdLst>
              <a:gd name="connsiteX0" fmla="*/ 189017 w 1045863"/>
              <a:gd name="connsiteY0" fmla="*/ 0 h 1103312"/>
              <a:gd name="connsiteX1" fmla="*/ 97056 w 1045863"/>
              <a:gd name="connsiteY1" fmla="*/ 259496 h 1103312"/>
              <a:gd name="connsiteX2" fmla="*/ 828576 w 1045863"/>
              <a:gd name="connsiteY2" fmla="*/ 991016 h 1103312"/>
              <a:gd name="connsiteX3" fmla="*/ 1045863 w 1045863"/>
              <a:gd name="connsiteY3" fmla="*/ 954468 h 1103312"/>
              <a:gd name="connsiteX4" fmla="*/ 640080 w 1045863"/>
              <a:gd name="connsiteY4" fmla="*/ 1103312 h 1103312"/>
              <a:gd name="connsiteX5" fmla="*/ 0 w 1045863"/>
              <a:gd name="connsiteY5" fmla="*/ 463232 h 1103312"/>
              <a:gd name="connsiteX6" fmla="*/ 189017 w 1045863"/>
              <a:gd name="connsiteY6" fmla="*/ 0 h 1103312"/>
              <a:gd name="connsiteX0" fmla="*/ 189017 w 1045863"/>
              <a:gd name="connsiteY0" fmla="*/ 0 h 1103312"/>
              <a:gd name="connsiteX1" fmla="*/ 482067 w 1045863"/>
              <a:gd name="connsiteY1" fmla="*/ 800917 h 1103312"/>
              <a:gd name="connsiteX2" fmla="*/ 828576 w 1045863"/>
              <a:gd name="connsiteY2" fmla="*/ 991016 h 1103312"/>
              <a:gd name="connsiteX3" fmla="*/ 1045863 w 1045863"/>
              <a:gd name="connsiteY3" fmla="*/ 954468 h 1103312"/>
              <a:gd name="connsiteX4" fmla="*/ 640080 w 1045863"/>
              <a:gd name="connsiteY4" fmla="*/ 1103312 h 1103312"/>
              <a:gd name="connsiteX5" fmla="*/ 0 w 1045863"/>
              <a:gd name="connsiteY5" fmla="*/ 463232 h 1103312"/>
              <a:gd name="connsiteX6" fmla="*/ 189017 w 1045863"/>
              <a:gd name="connsiteY6" fmla="*/ 0 h 1103312"/>
              <a:gd name="connsiteX0" fmla="*/ 189017 w 1045863"/>
              <a:gd name="connsiteY0" fmla="*/ 0 h 1103312"/>
              <a:gd name="connsiteX1" fmla="*/ 482067 w 1045863"/>
              <a:gd name="connsiteY1" fmla="*/ 800917 h 1103312"/>
              <a:gd name="connsiteX2" fmla="*/ 1045863 w 1045863"/>
              <a:gd name="connsiteY2" fmla="*/ 954468 h 1103312"/>
              <a:gd name="connsiteX3" fmla="*/ 640080 w 1045863"/>
              <a:gd name="connsiteY3" fmla="*/ 1103312 h 1103312"/>
              <a:gd name="connsiteX4" fmla="*/ 0 w 1045863"/>
              <a:gd name="connsiteY4" fmla="*/ 463232 h 1103312"/>
              <a:gd name="connsiteX5" fmla="*/ 189017 w 1045863"/>
              <a:gd name="connsiteY5" fmla="*/ 0 h 1103312"/>
              <a:gd name="connsiteX0" fmla="*/ 189017 w 1178210"/>
              <a:gd name="connsiteY0" fmla="*/ 0 h 1103312"/>
              <a:gd name="connsiteX1" fmla="*/ 482067 w 1178210"/>
              <a:gd name="connsiteY1" fmla="*/ 800917 h 1103312"/>
              <a:gd name="connsiteX2" fmla="*/ 1178210 w 1178210"/>
              <a:gd name="connsiteY2" fmla="*/ 810089 h 1103312"/>
              <a:gd name="connsiteX3" fmla="*/ 640080 w 1178210"/>
              <a:gd name="connsiteY3" fmla="*/ 1103312 h 1103312"/>
              <a:gd name="connsiteX4" fmla="*/ 0 w 1178210"/>
              <a:gd name="connsiteY4" fmla="*/ 463232 h 1103312"/>
              <a:gd name="connsiteX5" fmla="*/ 189017 w 1178210"/>
              <a:gd name="connsiteY5" fmla="*/ 0 h 1103312"/>
              <a:gd name="connsiteX0" fmla="*/ 189017 w 1178210"/>
              <a:gd name="connsiteY0" fmla="*/ 0 h 1103312"/>
              <a:gd name="connsiteX1" fmla="*/ 494099 w 1178210"/>
              <a:gd name="connsiteY1" fmla="*/ 596381 h 1103312"/>
              <a:gd name="connsiteX2" fmla="*/ 1178210 w 1178210"/>
              <a:gd name="connsiteY2" fmla="*/ 810089 h 1103312"/>
              <a:gd name="connsiteX3" fmla="*/ 640080 w 1178210"/>
              <a:gd name="connsiteY3" fmla="*/ 1103312 h 1103312"/>
              <a:gd name="connsiteX4" fmla="*/ 0 w 1178210"/>
              <a:gd name="connsiteY4" fmla="*/ 463232 h 1103312"/>
              <a:gd name="connsiteX5" fmla="*/ 189017 w 1178210"/>
              <a:gd name="connsiteY5" fmla="*/ 0 h 1103312"/>
              <a:gd name="connsiteX0" fmla="*/ 2404 w 991597"/>
              <a:gd name="connsiteY0" fmla="*/ 8836 h 1112148"/>
              <a:gd name="connsiteX1" fmla="*/ 307486 w 991597"/>
              <a:gd name="connsiteY1" fmla="*/ 605217 h 1112148"/>
              <a:gd name="connsiteX2" fmla="*/ 991597 w 991597"/>
              <a:gd name="connsiteY2" fmla="*/ 818925 h 1112148"/>
              <a:gd name="connsiteX3" fmla="*/ 453467 w 991597"/>
              <a:gd name="connsiteY3" fmla="*/ 1112148 h 1112148"/>
              <a:gd name="connsiteX4" fmla="*/ 2404 w 991597"/>
              <a:gd name="connsiteY4" fmla="*/ 8836 h 1112148"/>
              <a:gd name="connsiteX0" fmla="*/ 2404 w 991597"/>
              <a:gd name="connsiteY0" fmla="*/ 8836 h 887846"/>
              <a:gd name="connsiteX1" fmla="*/ 307486 w 991597"/>
              <a:gd name="connsiteY1" fmla="*/ 605217 h 887846"/>
              <a:gd name="connsiteX2" fmla="*/ 991597 w 991597"/>
              <a:gd name="connsiteY2" fmla="*/ 818925 h 887846"/>
              <a:gd name="connsiteX3" fmla="*/ 104551 w 991597"/>
              <a:gd name="connsiteY3" fmla="*/ 883548 h 887846"/>
              <a:gd name="connsiteX4" fmla="*/ 2404 w 991597"/>
              <a:gd name="connsiteY4" fmla="*/ 8836 h 887846"/>
              <a:gd name="connsiteX0" fmla="*/ 118779 w 1107972"/>
              <a:gd name="connsiteY0" fmla="*/ 8836 h 1021343"/>
              <a:gd name="connsiteX1" fmla="*/ 423861 w 1107972"/>
              <a:gd name="connsiteY1" fmla="*/ 605217 h 1021343"/>
              <a:gd name="connsiteX2" fmla="*/ 1107972 w 1107972"/>
              <a:gd name="connsiteY2" fmla="*/ 818925 h 1021343"/>
              <a:gd name="connsiteX3" fmla="*/ 220926 w 1107972"/>
              <a:gd name="connsiteY3" fmla="*/ 883548 h 1021343"/>
              <a:gd name="connsiteX4" fmla="*/ 118779 w 1107972"/>
              <a:gd name="connsiteY4" fmla="*/ 8836 h 1021343"/>
              <a:gd name="connsiteX0" fmla="*/ 118779 w 1107972"/>
              <a:gd name="connsiteY0" fmla="*/ 11180 h 1023687"/>
              <a:gd name="connsiteX1" fmla="*/ 423861 w 1107972"/>
              <a:gd name="connsiteY1" fmla="*/ 607561 h 1023687"/>
              <a:gd name="connsiteX2" fmla="*/ 1107972 w 1107972"/>
              <a:gd name="connsiteY2" fmla="*/ 821269 h 1023687"/>
              <a:gd name="connsiteX3" fmla="*/ 220926 w 1107972"/>
              <a:gd name="connsiteY3" fmla="*/ 885892 h 1023687"/>
              <a:gd name="connsiteX4" fmla="*/ 118779 w 1107972"/>
              <a:gd name="connsiteY4" fmla="*/ 11180 h 10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72" h="1023687">
                <a:moveTo>
                  <a:pt x="118779" y="11180"/>
                </a:moveTo>
                <a:cubicBezTo>
                  <a:pt x="94449" y="-73308"/>
                  <a:pt x="114617" y="340199"/>
                  <a:pt x="423861" y="607561"/>
                </a:cubicBezTo>
                <a:cubicBezTo>
                  <a:pt x="733105" y="874923"/>
                  <a:pt x="1081637" y="770870"/>
                  <a:pt x="1107972" y="821269"/>
                </a:cubicBezTo>
                <a:cubicBezTo>
                  <a:pt x="999127" y="915094"/>
                  <a:pt x="664577" y="1186681"/>
                  <a:pt x="220926" y="885892"/>
                </a:cubicBezTo>
                <a:cubicBezTo>
                  <a:pt x="-222725" y="585103"/>
                  <a:pt x="143109" y="95668"/>
                  <a:pt x="118779" y="11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0" name="Group 196"/>
          <p:cNvGrpSpPr/>
          <p:nvPr/>
        </p:nvGrpSpPr>
        <p:grpSpPr>
          <a:xfrm>
            <a:off x="1439031" y="4104460"/>
            <a:ext cx="1139086" cy="1006757"/>
            <a:chOff x="1737852" y="1674490"/>
            <a:chExt cx="1132923" cy="1103731"/>
          </a:xfrm>
        </p:grpSpPr>
        <p:sp>
          <p:nvSpPr>
            <p:cNvPr id="191" name="Flowchart: Process 42"/>
            <p:cNvSpPr/>
            <p:nvPr/>
          </p:nvSpPr>
          <p:spPr>
            <a:xfrm>
              <a:off x="1737852" y="1674490"/>
              <a:ext cx="1132923" cy="11037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TextBox 199"/>
            <p:cNvSpPr txBox="1"/>
            <p:nvPr/>
          </p:nvSpPr>
          <p:spPr>
            <a:xfrm>
              <a:off x="1900818" y="2095535"/>
              <a:ext cx="833665" cy="4049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rade 2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 grade 3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220"/>
          <p:cNvGrpSpPr/>
          <p:nvPr/>
        </p:nvGrpSpPr>
        <p:grpSpPr>
          <a:xfrm>
            <a:off x="1930544" y="423513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5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6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99" name="Group 368"/>
          <p:cNvGrpSpPr/>
          <p:nvPr/>
        </p:nvGrpSpPr>
        <p:grpSpPr>
          <a:xfrm>
            <a:off x="3473403" y="4103010"/>
            <a:ext cx="1258264" cy="931427"/>
            <a:chOff x="7277100" y="4653491"/>
            <a:chExt cx="1181100" cy="1160813"/>
          </a:xfrm>
        </p:grpSpPr>
        <p:sp>
          <p:nvSpPr>
            <p:cNvPr id="201" name="Rectangle 1"/>
            <p:cNvSpPr/>
            <p:nvPr/>
          </p:nvSpPr>
          <p:spPr>
            <a:xfrm>
              <a:off x="7277100" y="4653491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" name="TextBox 355"/>
            <p:cNvSpPr txBox="1"/>
            <p:nvPr/>
          </p:nvSpPr>
          <p:spPr>
            <a:xfrm>
              <a:off x="7352997" y="5066762"/>
              <a:ext cx="1019710" cy="2301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10"/>
            <p:cNvSpPr/>
            <p:nvPr/>
          </p:nvSpPr>
          <p:spPr>
            <a:xfrm>
              <a:off x="7895568" y="4715661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1" name="Group 220"/>
          <p:cNvGrpSpPr/>
          <p:nvPr/>
        </p:nvGrpSpPr>
        <p:grpSpPr>
          <a:xfrm>
            <a:off x="4057479" y="411922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4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20" name="Group 203"/>
          <p:cNvGrpSpPr/>
          <p:nvPr/>
        </p:nvGrpSpPr>
        <p:grpSpPr>
          <a:xfrm>
            <a:off x="6450237" y="4046237"/>
            <a:ext cx="1282447" cy="1239769"/>
            <a:chOff x="1737852" y="1674490"/>
            <a:chExt cx="1132923" cy="1147981"/>
          </a:xfrm>
        </p:grpSpPr>
        <p:sp>
          <p:nvSpPr>
            <p:cNvPr id="225" name="Flowchart: Process 42"/>
            <p:cNvSpPr/>
            <p:nvPr/>
          </p:nvSpPr>
          <p:spPr>
            <a:xfrm>
              <a:off x="1737852" y="1674490"/>
              <a:ext cx="1132923" cy="110373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333" y="0"/>
                    <a:pt x="5314" y="761"/>
                    <a:pt x="10000" y="0"/>
                  </a:cubicBezTo>
                  <a:cubicBezTo>
                    <a:pt x="9762" y="4982"/>
                    <a:pt x="9801" y="6033"/>
                    <a:pt x="10000" y="10000"/>
                  </a:cubicBezTo>
                  <a:cubicBezTo>
                    <a:pt x="5672" y="9112"/>
                    <a:pt x="3333" y="10000"/>
                    <a:pt x="0" y="10000"/>
                  </a:cubicBezTo>
                  <a:cubicBezTo>
                    <a:pt x="239" y="5525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6" name="TextBox 206"/>
            <p:cNvSpPr txBox="1"/>
            <p:nvPr/>
          </p:nvSpPr>
          <p:spPr>
            <a:xfrm>
              <a:off x="1758008" y="1998637"/>
              <a:ext cx="1005840" cy="823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3 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opposition (</a:t>
              </a:r>
              <a:r>
                <a:rPr lang="en-US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formule</a:t>
              </a:r>
              <a:r>
                <a:rPr lang="en-US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et B)</a:t>
              </a:r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7" name="Group 220"/>
          <p:cNvGrpSpPr/>
          <p:nvPr/>
        </p:nvGrpSpPr>
        <p:grpSpPr>
          <a:xfrm>
            <a:off x="7042017" y="410220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Group 220"/>
          <p:cNvGrpSpPr/>
          <p:nvPr/>
        </p:nvGrpSpPr>
        <p:grpSpPr>
          <a:xfrm>
            <a:off x="6239670" y="856473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8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0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04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05" name="Group 360"/>
          <p:cNvGrpSpPr/>
          <p:nvPr/>
        </p:nvGrpSpPr>
        <p:grpSpPr>
          <a:xfrm>
            <a:off x="7384666" y="860492"/>
            <a:ext cx="1023548" cy="757215"/>
            <a:chOff x="369570" y="4724400"/>
            <a:chExt cx="1181100" cy="1160813"/>
          </a:xfrm>
          <a:solidFill>
            <a:srgbClr val="FFFF00"/>
          </a:solidFill>
        </p:grpSpPr>
        <p:sp>
          <p:nvSpPr>
            <p:cNvPr id="206" name="Rectangle 1"/>
            <p:cNvSpPr/>
            <p:nvPr/>
          </p:nvSpPr>
          <p:spPr>
            <a:xfrm>
              <a:off x="369570" y="4724400"/>
              <a:ext cx="1181100" cy="1160813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TextBox 362"/>
            <p:cNvSpPr txBox="1"/>
            <p:nvPr/>
          </p:nvSpPr>
          <p:spPr>
            <a:xfrm>
              <a:off x="409306" y="5119287"/>
              <a:ext cx="1070715" cy="1507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220"/>
          <p:cNvGrpSpPr/>
          <p:nvPr/>
        </p:nvGrpSpPr>
        <p:grpSpPr>
          <a:xfrm>
            <a:off x="7779166" y="90545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6" name="Oval 221"/>
            <p:cNvSpPr/>
            <p:nvPr/>
          </p:nvSpPr>
          <p:spPr>
            <a:xfrm>
              <a:off x="4917745" y="2429067"/>
              <a:ext cx="2295324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7" name="Oval 222"/>
            <p:cNvSpPr/>
            <p:nvPr/>
          </p:nvSpPr>
          <p:spPr>
            <a:xfrm>
              <a:off x="5945822" y="2286000"/>
              <a:ext cx="1530226" cy="1530226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8" name="Oval 10"/>
            <p:cNvSpPr/>
            <p:nvPr/>
          </p:nvSpPr>
          <p:spPr>
            <a:xfrm>
              <a:off x="6054825" y="2667000"/>
              <a:ext cx="1107968" cy="1023693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08" name="Group 367"/>
          <p:cNvGrpSpPr/>
          <p:nvPr/>
        </p:nvGrpSpPr>
        <p:grpSpPr>
          <a:xfrm>
            <a:off x="7009203" y="1767023"/>
            <a:ext cx="1003023" cy="931566"/>
            <a:chOff x="7097724" y="2026006"/>
            <a:chExt cx="1226048" cy="1818399"/>
          </a:xfrm>
          <a:solidFill>
            <a:srgbClr val="FFC000"/>
          </a:solidFill>
        </p:grpSpPr>
        <p:sp>
          <p:nvSpPr>
            <p:cNvPr id="209" name="Rectangle 1"/>
            <p:cNvSpPr/>
            <p:nvPr/>
          </p:nvSpPr>
          <p:spPr>
            <a:xfrm>
              <a:off x="7097724" y="2026006"/>
              <a:ext cx="1226048" cy="1818399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0" name="TextBox 348"/>
            <p:cNvSpPr txBox="1"/>
            <p:nvPr/>
          </p:nvSpPr>
          <p:spPr>
            <a:xfrm>
              <a:off x="7249606" y="2896517"/>
              <a:ext cx="1074166" cy="36046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2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3" name="Group 220"/>
          <p:cNvGrpSpPr/>
          <p:nvPr/>
        </p:nvGrpSpPr>
        <p:grpSpPr>
          <a:xfrm>
            <a:off x="7419101" y="1873877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5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6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17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248076" y="1708696"/>
            <a:ext cx="780322" cy="1049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63500" sx="102000" sy="1020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63500" sx="102000" sy="102000" algn="ctr" rotWithShape="0">
                  <a:prstClr val="white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028399" y="2756349"/>
            <a:ext cx="7868058" cy="11933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1786157" y="2885624"/>
            <a:ext cx="1137088" cy="857019"/>
            <a:chOff x="1782096" y="4714658"/>
            <a:chExt cx="914400" cy="688393"/>
          </a:xfrm>
        </p:grpSpPr>
        <p:sp>
          <p:nvSpPr>
            <p:cNvPr id="24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TextBox 212"/>
            <p:cNvSpPr txBox="1"/>
            <p:nvPr/>
          </p:nvSpPr>
          <p:spPr>
            <a:xfrm>
              <a:off x="1811592" y="4953000"/>
              <a:ext cx="855408" cy="1313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grades 1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7" name="Rectangle 1"/>
          <p:cNvSpPr/>
          <p:nvPr/>
        </p:nvSpPr>
        <p:spPr>
          <a:xfrm>
            <a:off x="4291016" y="2806854"/>
            <a:ext cx="1125060" cy="968609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grade 1 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grade 2</a:t>
            </a:r>
          </a:p>
        </p:txBody>
      </p:sp>
      <p:grpSp>
        <p:nvGrpSpPr>
          <p:cNvPr id="248" name="Group 367"/>
          <p:cNvGrpSpPr/>
          <p:nvPr/>
        </p:nvGrpSpPr>
        <p:grpSpPr>
          <a:xfrm>
            <a:off x="6777877" y="2831416"/>
            <a:ext cx="1282447" cy="980922"/>
            <a:chOff x="7097720" y="2026006"/>
            <a:chExt cx="1273778" cy="1554294"/>
          </a:xfrm>
          <a:solidFill>
            <a:srgbClr val="FFC000"/>
          </a:solidFill>
        </p:grpSpPr>
        <p:sp>
          <p:nvSpPr>
            <p:cNvPr id="249" name="Rectangle 1"/>
            <p:cNvSpPr/>
            <p:nvPr/>
          </p:nvSpPr>
          <p:spPr>
            <a:xfrm>
              <a:off x="7097720" y="2026006"/>
              <a:ext cx="1273778" cy="1554294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50" name="TextBox 348"/>
            <p:cNvSpPr txBox="1"/>
            <p:nvPr/>
          </p:nvSpPr>
          <p:spPr>
            <a:xfrm>
              <a:off x="7298487" y="2672910"/>
              <a:ext cx="1047434" cy="185605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grades 2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2" name="Group 220"/>
          <p:cNvGrpSpPr/>
          <p:nvPr/>
        </p:nvGrpSpPr>
        <p:grpSpPr>
          <a:xfrm>
            <a:off x="4685267" y="295783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56" name="Group 220"/>
          <p:cNvGrpSpPr/>
          <p:nvPr/>
        </p:nvGrpSpPr>
        <p:grpSpPr>
          <a:xfrm>
            <a:off x="7293226" y="2928515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60" name="Group 220"/>
          <p:cNvGrpSpPr/>
          <p:nvPr/>
        </p:nvGrpSpPr>
        <p:grpSpPr>
          <a:xfrm>
            <a:off x="2193214" y="2990091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1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1463" y="58213"/>
            <a:ext cx="8732373" cy="62628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POSSIBILITES D’INSCRIPTIONS DANS LES TOURNOIS</a:t>
            </a:r>
            <a:b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ANS, par “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”(hors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777" y="1459632"/>
            <a:ext cx="2081624" cy="153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500" b="1" u="sng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1500" b="1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30 points (C30)</a:t>
            </a:r>
          </a:p>
        </p:txBody>
      </p:sp>
      <p:sp>
        <p:nvSpPr>
          <p:cNvPr id="159" name="Oval 10"/>
          <p:cNvSpPr/>
          <p:nvPr/>
        </p:nvSpPr>
        <p:spPr>
          <a:xfrm>
            <a:off x="6703936" y="2225104"/>
            <a:ext cx="61183" cy="40155"/>
          </a:xfrm>
          <a:custGeom>
            <a:avLst/>
            <a:gdLst>
              <a:gd name="connsiteX0" fmla="*/ 189017 w 1045863"/>
              <a:gd name="connsiteY0" fmla="*/ 0 h 1103312"/>
              <a:gd name="connsiteX1" fmla="*/ 97056 w 1045863"/>
              <a:gd name="connsiteY1" fmla="*/ 259496 h 1103312"/>
              <a:gd name="connsiteX2" fmla="*/ 828576 w 1045863"/>
              <a:gd name="connsiteY2" fmla="*/ 991016 h 1103312"/>
              <a:gd name="connsiteX3" fmla="*/ 1045863 w 1045863"/>
              <a:gd name="connsiteY3" fmla="*/ 954468 h 1103312"/>
              <a:gd name="connsiteX4" fmla="*/ 640080 w 1045863"/>
              <a:gd name="connsiteY4" fmla="*/ 1103312 h 1103312"/>
              <a:gd name="connsiteX5" fmla="*/ 0 w 1045863"/>
              <a:gd name="connsiteY5" fmla="*/ 463232 h 1103312"/>
              <a:gd name="connsiteX6" fmla="*/ 189017 w 1045863"/>
              <a:gd name="connsiteY6" fmla="*/ 0 h 1103312"/>
              <a:gd name="connsiteX0" fmla="*/ 189017 w 1045863"/>
              <a:gd name="connsiteY0" fmla="*/ 0 h 1103312"/>
              <a:gd name="connsiteX1" fmla="*/ 482067 w 1045863"/>
              <a:gd name="connsiteY1" fmla="*/ 800917 h 1103312"/>
              <a:gd name="connsiteX2" fmla="*/ 828576 w 1045863"/>
              <a:gd name="connsiteY2" fmla="*/ 991016 h 1103312"/>
              <a:gd name="connsiteX3" fmla="*/ 1045863 w 1045863"/>
              <a:gd name="connsiteY3" fmla="*/ 954468 h 1103312"/>
              <a:gd name="connsiteX4" fmla="*/ 640080 w 1045863"/>
              <a:gd name="connsiteY4" fmla="*/ 1103312 h 1103312"/>
              <a:gd name="connsiteX5" fmla="*/ 0 w 1045863"/>
              <a:gd name="connsiteY5" fmla="*/ 463232 h 1103312"/>
              <a:gd name="connsiteX6" fmla="*/ 189017 w 1045863"/>
              <a:gd name="connsiteY6" fmla="*/ 0 h 1103312"/>
              <a:gd name="connsiteX0" fmla="*/ 189017 w 1045863"/>
              <a:gd name="connsiteY0" fmla="*/ 0 h 1103312"/>
              <a:gd name="connsiteX1" fmla="*/ 482067 w 1045863"/>
              <a:gd name="connsiteY1" fmla="*/ 800917 h 1103312"/>
              <a:gd name="connsiteX2" fmla="*/ 1045863 w 1045863"/>
              <a:gd name="connsiteY2" fmla="*/ 954468 h 1103312"/>
              <a:gd name="connsiteX3" fmla="*/ 640080 w 1045863"/>
              <a:gd name="connsiteY3" fmla="*/ 1103312 h 1103312"/>
              <a:gd name="connsiteX4" fmla="*/ 0 w 1045863"/>
              <a:gd name="connsiteY4" fmla="*/ 463232 h 1103312"/>
              <a:gd name="connsiteX5" fmla="*/ 189017 w 1045863"/>
              <a:gd name="connsiteY5" fmla="*/ 0 h 1103312"/>
              <a:gd name="connsiteX0" fmla="*/ 189017 w 1178210"/>
              <a:gd name="connsiteY0" fmla="*/ 0 h 1103312"/>
              <a:gd name="connsiteX1" fmla="*/ 482067 w 1178210"/>
              <a:gd name="connsiteY1" fmla="*/ 800917 h 1103312"/>
              <a:gd name="connsiteX2" fmla="*/ 1178210 w 1178210"/>
              <a:gd name="connsiteY2" fmla="*/ 810089 h 1103312"/>
              <a:gd name="connsiteX3" fmla="*/ 640080 w 1178210"/>
              <a:gd name="connsiteY3" fmla="*/ 1103312 h 1103312"/>
              <a:gd name="connsiteX4" fmla="*/ 0 w 1178210"/>
              <a:gd name="connsiteY4" fmla="*/ 463232 h 1103312"/>
              <a:gd name="connsiteX5" fmla="*/ 189017 w 1178210"/>
              <a:gd name="connsiteY5" fmla="*/ 0 h 1103312"/>
              <a:gd name="connsiteX0" fmla="*/ 189017 w 1178210"/>
              <a:gd name="connsiteY0" fmla="*/ 0 h 1103312"/>
              <a:gd name="connsiteX1" fmla="*/ 494099 w 1178210"/>
              <a:gd name="connsiteY1" fmla="*/ 596381 h 1103312"/>
              <a:gd name="connsiteX2" fmla="*/ 1178210 w 1178210"/>
              <a:gd name="connsiteY2" fmla="*/ 810089 h 1103312"/>
              <a:gd name="connsiteX3" fmla="*/ 640080 w 1178210"/>
              <a:gd name="connsiteY3" fmla="*/ 1103312 h 1103312"/>
              <a:gd name="connsiteX4" fmla="*/ 0 w 1178210"/>
              <a:gd name="connsiteY4" fmla="*/ 463232 h 1103312"/>
              <a:gd name="connsiteX5" fmla="*/ 189017 w 1178210"/>
              <a:gd name="connsiteY5" fmla="*/ 0 h 1103312"/>
              <a:gd name="connsiteX0" fmla="*/ 2404 w 991597"/>
              <a:gd name="connsiteY0" fmla="*/ 8836 h 1112148"/>
              <a:gd name="connsiteX1" fmla="*/ 307486 w 991597"/>
              <a:gd name="connsiteY1" fmla="*/ 605217 h 1112148"/>
              <a:gd name="connsiteX2" fmla="*/ 991597 w 991597"/>
              <a:gd name="connsiteY2" fmla="*/ 818925 h 1112148"/>
              <a:gd name="connsiteX3" fmla="*/ 453467 w 991597"/>
              <a:gd name="connsiteY3" fmla="*/ 1112148 h 1112148"/>
              <a:gd name="connsiteX4" fmla="*/ 2404 w 991597"/>
              <a:gd name="connsiteY4" fmla="*/ 8836 h 1112148"/>
              <a:gd name="connsiteX0" fmla="*/ 2404 w 991597"/>
              <a:gd name="connsiteY0" fmla="*/ 8836 h 887846"/>
              <a:gd name="connsiteX1" fmla="*/ 307486 w 991597"/>
              <a:gd name="connsiteY1" fmla="*/ 605217 h 887846"/>
              <a:gd name="connsiteX2" fmla="*/ 991597 w 991597"/>
              <a:gd name="connsiteY2" fmla="*/ 818925 h 887846"/>
              <a:gd name="connsiteX3" fmla="*/ 104551 w 991597"/>
              <a:gd name="connsiteY3" fmla="*/ 883548 h 887846"/>
              <a:gd name="connsiteX4" fmla="*/ 2404 w 991597"/>
              <a:gd name="connsiteY4" fmla="*/ 8836 h 887846"/>
              <a:gd name="connsiteX0" fmla="*/ 118779 w 1107972"/>
              <a:gd name="connsiteY0" fmla="*/ 8836 h 1021343"/>
              <a:gd name="connsiteX1" fmla="*/ 423861 w 1107972"/>
              <a:gd name="connsiteY1" fmla="*/ 605217 h 1021343"/>
              <a:gd name="connsiteX2" fmla="*/ 1107972 w 1107972"/>
              <a:gd name="connsiteY2" fmla="*/ 818925 h 1021343"/>
              <a:gd name="connsiteX3" fmla="*/ 220926 w 1107972"/>
              <a:gd name="connsiteY3" fmla="*/ 883548 h 1021343"/>
              <a:gd name="connsiteX4" fmla="*/ 118779 w 1107972"/>
              <a:gd name="connsiteY4" fmla="*/ 8836 h 1021343"/>
              <a:gd name="connsiteX0" fmla="*/ 118779 w 1107972"/>
              <a:gd name="connsiteY0" fmla="*/ 11180 h 1023687"/>
              <a:gd name="connsiteX1" fmla="*/ 423861 w 1107972"/>
              <a:gd name="connsiteY1" fmla="*/ 607561 h 1023687"/>
              <a:gd name="connsiteX2" fmla="*/ 1107972 w 1107972"/>
              <a:gd name="connsiteY2" fmla="*/ 821269 h 1023687"/>
              <a:gd name="connsiteX3" fmla="*/ 220926 w 1107972"/>
              <a:gd name="connsiteY3" fmla="*/ 885892 h 1023687"/>
              <a:gd name="connsiteX4" fmla="*/ 118779 w 1107972"/>
              <a:gd name="connsiteY4" fmla="*/ 11180 h 10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72" h="1023687">
                <a:moveTo>
                  <a:pt x="118779" y="11180"/>
                </a:moveTo>
                <a:cubicBezTo>
                  <a:pt x="94449" y="-73308"/>
                  <a:pt x="114617" y="340199"/>
                  <a:pt x="423861" y="607561"/>
                </a:cubicBezTo>
                <a:cubicBezTo>
                  <a:pt x="733105" y="874923"/>
                  <a:pt x="1081637" y="770870"/>
                  <a:pt x="1107972" y="821269"/>
                </a:cubicBezTo>
                <a:cubicBezTo>
                  <a:pt x="999127" y="915094"/>
                  <a:pt x="664577" y="1186681"/>
                  <a:pt x="220926" y="885892"/>
                </a:cubicBezTo>
                <a:cubicBezTo>
                  <a:pt x="-222725" y="585103"/>
                  <a:pt x="143109" y="95668"/>
                  <a:pt x="118779" y="11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2362200" y="1466632"/>
            <a:ext cx="6611636" cy="1523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2868454" y="1535402"/>
            <a:ext cx="1306991" cy="1379404"/>
            <a:chOff x="1782096" y="4714658"/>
            <a:chExt cx="914400" cy="688393"/>
          </a:xfrm>
        </p:grpSpPr>
        <p:sp>
          <p:nvSpPr>
            <p:cNvPr id="243" name="Flowchart: Process 42"/>
            <p:cNvSpPr/>
            <p:nvPr/>
          </p:nvSpPr>
          <p:spPr>
            <a:xfrm>
              <a:off x="1782096" y="4714658"/>
              <a:ext cx="914400" cy="68839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18"/>
                <a:gd name="connsiteY0" fmla="*/ 0 h 10000"/>
                <a:gd name="connsiteX1" fmla="*/ 10000 w 10018"/>
                <a:gd name="connsiteY1" fmla="*/ 0 h 10000"/>
                <a:gd name="connsiteX2" fmla="*/ 10000 w 10018"/>
                <a:gd name="connsiteY2" fmla="*/ 10000 h 10000"/>
                <a:gd name="connsiteX3" fmla="*/ 0 w 10018"/>
                <a:gd name="connsiteY3" fmla="*/ 10000 h 10000"/>
                <a:gd name="connsiteX4" fmla="*/ 0 w 10018"/>
                <a:gd name="connsiteY4" fmla="*/ 0 h 10000"/>
                <a:gd name="connsiteX0" fmla="*/ 0 w 10071"/>
                <a:gd name="connsiteY0" fmla="*/ 0 h 10000"/>
                <a:gd name="connsiteX1" fmla="*/ 10000 w 10071"/>
                <a:gd name="connsiteY1" fmla="*/ 0 h 10000"/>
                <a:gd name="connsiteX2" fmla="*/ 10000 w 10071"/>
                <a:gd name="connsiteY2" fmla="*/ 10000 h 10000"/>
                <a:gd name="connsiteX3" fmla="*/ 0 w 10071"/>
                <a:gd name="connsiteY3" fmla="*/ 10000 h 10000"/>
                <a:gd name="connsiteX4" fmla="*/ 0 w 10071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  <a:gd name="connsiteX0" fmla="*/ 0 w 10064"/>
                <a:gd name="connsiteY0" fmla="*/ 0 h 10000"/>
                <a:gd name="connsiteX1" fmla="*/ 10000 w 10064"/>
                <a:gd name="connsiteY1" fmla="*/ 0 h 10000"/>
                <a:gd name="connsiteX2" fmla="*/ 10000 w 10064"/>
                <a:gd name="connsiteY2" fmla="*/ 10000 h 10000"/>
                <a:gd name="connsiteX3" fmla="*/ 0 w 10064"/>
                <a:gd name="connsiteY3" fmla="*/ 10000 h 10000"/>
                <a:gd name="connsiteX4" fmla="*/ 0 w 1006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4" h="10000">
                  <a:moveTo>
                    <a:pt x="0" y="0"/>
                  </a:moveTo>
                  <a:cubicBezTo>
                    <a:pt x="3333" y="0"/>
                    <a:pt x="8406" y="267"/>
                    <a:pt x="10000" y="0"/>
                  </a:cubicBezTo>
                  <a:cubicBezTo>
                    <a:pt x="9688" y="2171"/>
                    <a:pt x="10246" y="7979"/>
                    <a:pt x="10000" y="10000"/>
                  </a:cubicBezTo>
                  <a:cubicBezTo>
                    <a:pt x="5499" y="9946"/>
                    <a:pt x="1007" y="9753"/>
                    <a:pt x="0" y="10000"/>
                  </a:cubicBezTo>
                  <a:cubicBezTo>
                    <a:pt x="115" y="8212"/>
                    <a:pt x="0" y="3333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TextBox 212"/>
            <p:cNvSpPr txBox="1"/>
            <p:nvPr/>
          </p:nvSpPr>
          <p:spPr>
            <a:xfrm>
              <a:off x="1811592" y="4953000"/>
              <a:ext cx="884904" cy="3686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 </a:t>
              </a:r>
              <a:endPara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+ 2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7" name="Rectangle 1"/>
          <p:cNvSpPr/>
          <p:nvPr/>
        </p:nvSpPr>
        <p:spPr>
          <a:xfrm>
            <a:off x="4962968" y="1535402"/>
            <a:ext cx="1358860" cy="1351593"/>
          </a:xfrm>
          <a:custGeom>
            <a:avLst/>
            <a:gdLst/>
            <a:ahLst/>
            <a:cxnLst/>
            <a:rect l="l" t="t" r="r" b="b"/>
            <a:pathLst>
              <a:path w="4235395" h="4162644">
                <a:moveTo>
                  <a:pt x="4235395" y="0"/>
                </a:moveTo>
                <a:lnTo>
                  <a:pt x="4235395" y="4019636"/>
                </a:lnTo>
                <a:lnTo>
                  <a:pt x="140197" y="4162644"/>
                </a:lnTo>
                <a:lnTo>
                  <a:pt x="0" y="1479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BJC + 2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-15 + 1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8" name="Group 367"/>
          <p:cNvGrpSpPr/>
          <p:nvPr/>
        </p:nvGrpSpPr>
        <p:grpSpPr>
          <a:xfrm>
            <a:off x="7039345" y="1530253"/>
            <a:ext cx="1383334" cy="1350259"/>
            <a:chOff x="7097720" y="2026006"/>
            <a:chExt cx="1273778" cy="1554294"/>
          </a:xfrm>
          <a:solidFill>
            <a:srgbClr val="FFC000"/>
          </a:solidFill>
        </p:grpSpPr>
        <p:sp>
          <p:nvSpPr>
            <p:cNvPr id="249" name="Rectangle 1"/>
            <p:cNvSpPr/>
            <p:nvPr/>
          </p:nvSpPr>
          <p:spPr>
            <a:xfrm>
              <a:off x="7097720" y="2026006"/>
              <a:ext cx="1273778" cy="1554294"/>
            </a:xfrm>
            <a:custGeom>
              <a:avLst/>
              <a:gdLst/>
              <a:ahLst/>
              <a:cxnLst/>
              <a:rect l="l" t="t" r="r" b="b"/>
              <a:pathLst>
                <a:path w="4235395" h="4162644">
                  <a:moveTo>
                    <a:pt x="4235395" y="0"/>
                  </a:moveTo>
                  <a:lnTo>
                    <a:pt x="4235395" y="4019636"/>
                  </a:lnTo>
                  <a:lnTo>
                    <a:pt x="140197" y="4162644"/>
                  </a:lnTo>
                  <a:lnTo>
                    <a:pt x="0" y="14790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762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50" name="TextBox 348"/>
            <p:cNvSpPr txBox="1"/>
            <p:nvPr/>
          </p:nvSpPr>
          <p:spPr>
            <a:xfrm>
              <a:off x="7159536" y="2423824"/>
              <a:ext cx="1164493" cy="85028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BJC +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-15 + 2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catégories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adultes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10"/>
            <p:cNvSpPr/>
            <p:nvPr/>
          </p:nvSpPr>
          <p:spPr>
            <a:xfrm>
              <a:off x="7902869" y="2092629"/>
              <a:ext cx="79203" cy="7677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2" name="Group 220"/>
          <p:cNvGrpSpPr/>
          <p:nvPr/>
        </p:nvGrpSpPr>
        <p:grpSpPr>
          <a:xfrm>
            <a:off x="5651796" y="1598029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3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4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5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56" name="Group 220"/>
          <p:cNvGrpSpPr/>
          <p:nvPr/>
        </p:nvGrpSpPr>
        <p:grpSpPr>
          <a:xfrm>
            <a:off x="7657520" y="1646982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7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8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59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60" name="Group 220"/>
          <p:cNvGrpSpPr/>
          <p:nvPr/>
        </p:nvGrpSpPr>
        <p:grpSpPr>
          <a:xfrm>
            <a:off x="3361463" y="1660894"/>
            <a:ext cx="182880" cy="182880"/>
            <a:chOff x="4917745" y="2286000"/>
            <a:chExt cx="2558303" cy="24383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1" name="Oval 22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2" name="Oval 222"/>
            <p:cNvSpPr/>
            <p:nvPr/>
          </p:nvSpPr>
          <p:spPr>
            <a:xfrm>
              <a:off x="5945828" y="2286000"/>
              <a:ext cx="1530220" cy="1530222"/>
            </a:xfrm>
            <a:prstGeom prst="ellipse">
              <a:avLst/>
            </a:prstGeom>
            <a:solidFill>
              <a:srgbClr val="11800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63" name="Oval 10"/>
            <p:cNvSpPr/>
            <p:nvPr/>
          </p:nvSpPr>
          <p:spPr>
            <a:xfrm>
              <a:off x="6054828" y="2667000"/>
              <a:ext cx="1107972" cy="1023687"/>
            </a:xfrm>
            <a:custGeom>
              <a:avLst/>
              <a:gdLst>
                <a:gd name="connsiteX0" fmla="*/ 189017 w 1045863"/>
                <a:gd name="connsiteY0" fmla="*/ 0 h 1103312"/>
                <a:gd name="connsiteX1" fmla="*/ 97056 w 1045863"/>
                <a:gd name="connsiteY1" fmla="*/ 259496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828576 w 1045863"/>
                <a:gd name="connsiteY2" fmla="*/ 991016 h 1103312"/>
                <a:gd name="connsiteX3" fmla="*/ 1045863 w 1045863"/>
                <a:gd name="connsiteY3" fmla="*/ 954468 h 1103312"/>
                <a:gd name="connsiteX4" fmla="*/ 640080 w 1045863"/>
                <a:gd name="connsiteY4" fmla="*/ 1103312 h 1103312"/>
                <a:gd name="connsiteX5" fmla="*/ 0 w 1045863"/>
                <a:gd name="connsiteY5" fmla="*/ 463232 h 1103312"/>
                <a:gd name="connsiteX6" fmla="*/ 189017 w 1045863"/>
                <a:gd name="connsiteY6" fmla="*/ 0 h 1103312"/>
                <a:gd name="connsiteX0" fmla="*/ 189017 w 1045863"/>
                <a:gd name="connsiteY0" fmla="*/ 0 h 1103312"/>
                <a:gd name="connsiteX1" fmla="*/ 482067 w 1045863"/>
                <a:gd name="connsiteY1" fmla="*/ 800917 h 1103312"/>
                <a:gd name="connsiteX2" fmla="*/ 1045863 w 1045863"/>
                <a:gd name="connsiteY2" fmla="*/ 954468 h 1103312"/>
                <a:gd name="connsiteX3" fmla="*/ 640080 w 1045863"/>
                <a:gd name="connsiteY3" fmla="*/ 1103312 h 1103312"/>
                <a:gd name="connsiteX4" fmla="*/ 0 w 1045863"/>
                <a:gd name="connsiteY4" fmla="*/ 463232 h 1103312"/>
                <a:gd name="connsiteX5" fmla="*/ 189017 w 1045863"/>
                <a:gd name="connsiteY5" fmla="*/ 0 h 1103312"/>
                <a:gd name="connsiteX0" fmla="*/ 189017 w 1178210"/>
                <a:gd name="connsiteY0" fmla="*/ 0 h 1103312"/>
                <a:gd name="connsiteX1" fmla="*/ 482067 w 1178210"/>
                <a:gd name="connsiteY1" fmla="*/ 800917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189017 w 1178210"/>
                <a:gd name="connsiteY0" fmla="*/ 0 h 1103312"/>
                <a:gd name="connsiteX1" fmla="*/ 494099 w 1178210"/>
                <a:gd name="connsiteY1" fmla="*/ 596381 h 1103312"/>
                <a:gd name="connsiteX2" fmla="*/ 1178210 w 1178210"/>
                <a:gd name="connsiteY2" fmla="*/ 810089 h 1103312"/>
                <a:gd name="connsiteX3" fmla="*/ 640080 w 1178210"/>
                <a:gd name="connsiteY3" fmla="*/ 1103312 h 1103312"/>
                <a:gd name="connsiteX4" fmla="*/ 0 w 1178210"/>
                <a:gd name="connsiteY4" fmla="*/ 463232 h 1103312"/>
                <a:gd name="connsiteX5" fmla="*/ 189017 w 1178210"/>
                <a:gd name="connsiteY5" fmla="*/ 0 h 1103312"/>
                <a:gd name="connsiteX0" fmla="*/ 2404 w 991597"/>
                <a:gd name="connsiteY0" fmla="*/ 8836 h 1112148"/>
                <a:gd name="connsiteX1" fmla="*/ 307486 w 991597"/>
                <a:gd name="connsiteY1" fmla="*/ 605217 h 1112148"/>
                <a:gd name="connsiteX2" fmla="*/ 991597 w 991597"/>
                <a:gd name="connsiteY2" fmla="*/ 818925 h 1112148"/>
                <a:gd name="connsiteX3" fmla="*/ 453467 w 991597"/>
                <a:gd name="connsiteY3" fmla="*/ 1112148 h 1112148"/>
                <a:gd name="connsiteX4" fmla="*/ 2404 w 991597"/>
                <a:gd name="connsiteY4" fmla="*/ 8836 h 1112148"/>
                <a:gd name="connsiteX0" fmla="*/ 2404 w 991597"/>
                <a:gd name="connsiteY0" fmla="*/ 8836 h 887846"/>
                <a:gd name="connsiteX1" fmla="*/ 307486 w 991597"/>
                <a:gd name="connsiteY1" fmla="*/ 605217 h 887846"/>
                <a:gd name="connsiteX2" fmla="*/ 991597 w 991597"/>
                <a:gd name="connsiteY2" fmla="*/ 818925 h 887846"/>
                <a:gd name="connsiteX3" fmla="*/ 104551 w 991597"/>
                <a:gd name="connsiteY3" fmla="*/ 883548 h 887846"/>
                <a:gd name="connsiteX4" fmla="*/ 2404 w 991597"/>
                <a:gd name="connsiteY4" fmla="*/ 8836 h 887846"/>
                <a:gd name="connsiteX0" fmla="*/ 118779 w 1107972"/>
                <a:gd name="connsiteY0" fmla="*/ 8836 h 1021343"/>
                <a:gd name="connsiteX1" fmla="*/ 423861 w 1107972"/>
                <a:gd name="connsiteY1" fmla="*/ 605217 h 1021343"/>
                <a:gd name="connsiteX2" fmla="*/ 1107972 w 1107972"/>
                <a:gd name="connsiteY2" fmla="*/ 818925 h 1021343"/>
                <a:gd name="connsiteX3" fmla="*/ 220926 w 1107972"/>
                <a:gd name="connsiteY3" fmla="*/ 883548 h 1021343"/>
                <a:gd name="connsiteX4" fmla="*/ 118779 w 1107972"/>
                <a:gd name="connsiteY4" fmla="*/ 8836 h 1021343"/>
                <a:gd name="connsiteX0" fmla="*/ 118779 w 1107972"/>
                <a:gd name="connsiteY0" fmla="*/ 11180 h 1023687"/>
                <a:gd name="connsiteX1" fmla="*/ 423861 w 1107972"/>
                <a:gd name="connsiteY1" fmla="*/ 607561 h 1023687"/>
                <a:gd name="connsiteX2" fmla="*/ 1107972 w 1107972"/>
                <a:gd name="connsiteY2" fmla="*/ 821269 h 1023687"/>
                <a:gd name="connsiteX3" fmla="*/ 220926 w 1107972"/>
                <a:gd name="connsiteY3" fmla="*/ 885892 h 1023687"/>
                <a:gd name="connsiteX4" fmla="*/ 118779 w 1107972"/>
                <a:gd name="connsiteY4" fmla="*/ 11180 h 102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972" h="1023687">
                  <a:moveTo>
                    <a:pt x="118779" y="11180"/>
                  </a:moveTo>
                  <a:cubicBezTo>
                    <a:pt x="94449" y="-73308"/>
                    <a:pt x="114617" y="340199"/>
                    <a:pt x="423861" y="607561"/>
                  </a:cubicBezTo>
                  <a:cubicBezTo>
                    <a:pt x="733105" y="874923"/>
                    <a:pt x="1081637" y="770870"/>
                    <a:pt x="1107972" y="821269"/>
                  </a:cubicBezTo>
                  <a:cubicBezTo>
                    <a:pt x="999127" y="915094"/>
                    <a:pt x="664577" y="1186681"/>
                    <a:pt x="220926" y="885892"/>
                  </a:cubicBezTo>
                  <a:cubicBezTo>
                    <a:pt x="-222725" y="585103"/>
                    <a:pt x="143109" y="95668"/>
                    <a:pt x="118779" y="11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294434" y="408862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Passeport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possibilité d’accès permanent vers la catégorie supérieur en cas de 		      2 tournois gagnés.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9236" y="3851027"/>
            <a:ext cx="86646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.1 et .2 ont accès à la catégorie -15 (avec classement adultes) pour 	  	   chaque semaine jouée en -13.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53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1656</Words>
  <Application>Microsoft Office PowerPoint</Application>
  <PresentationFormat>Affichage à l'écran (4:3)</PresentationFormat>
  <Paragraphs>369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Règlement national  des compétitions et  des classements </vt:lpstr>
      <vt:lpstr>ACCES AUX COMPETITIONS JEUNES : SAISON 2024</vt:lpstr>
      <vt:lpstr>ACCES AUX COMPETITIONS JEUNES : SAISON 2024</vt:lpstr>
      <vt:lpstr>ACCES AUX COMPETITIONS JEUNES : SAISON 2024</vt:lpstr>
      <vt:lpstr>ACCES AUX COMPETITIONS JEUNES : SAISON 2024</vt:lpstr>
      <vt:lpstr>POSSIBILITES D’INSCRIPTIONS DANS LES TOURNOIS pour les -9 ANS, par “semaine compétitions”(hors passeports)</vt:lpstr>
      <vt:lpstr>POSSIBILITES D’INSCRIPTIONS DANS LES TOURNOIS pour les -11 ANS, par “semaine compétitions”(hors passeports)</vt:lpstr>
      <vt:lpstr>POSSIBILITES D’INSCRIPTIONS DANS LES TOURNOIS pour les -13 ANS, par “semaine compétitions”(hors passeports)</vt:lpstr>
      <vt:lpstr>POSSIBILITES D’INSCRIPTIONS DANS LES TOURNOIS pour les -13 ANS, par “semaine compétitions”(hors passeports)</vt:lpstr>
      <vt:lpstr>POSSIBILITES D’INSCRIPTIONS DANS LES TOURNOIS pour les -15 ANS, par “semaine compétitions”(hors passeports)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Roadmap</dc:title>
  <dc:creator>Md Aminul Islam</dc:creator>
  <cp:lastModifiedBy>Charline GILAIN</cp:lastModifiedBy>
  <cp:revision>332</cp:revision>
  <cp:lastPrinted>2021-01-19T14:11:26Z</cp:lastPrinted>
  <dcterms:created xsi:type="dcterms:W3CDTF">2018-02-20T21:59:09Z</dcterms:created>
  <dcterms:modified xsi:type="dcterms:W3CDTF">2024-02-20T13:10:23Z</dcterms:modified>
</cp:coreProperties>
</file>