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</p:sldMasterIdLst>
  <p:notesMasterIdLst>
    <p:notesMasterId r:id="rId20"/>
  </p:notesMasterIdLst>
  <p:handoutMasterIdLst>
    <p:handoutMasterId r:id="rId21"/>
  </p:handoutMasterIdLst>
  <p:sldIdLst>
    <p:sldId id="494" r:id="rId3"/>
    <p:sldId id="483" r:id="rId4"/>
    <p:sldId id="689" r:id="rId5"/>
    <p:sldId id="506" r:id="rId6"/>
    <p:sldId id="1139" r:id="rId7"/>
    <p:sldId id="1140" r:id="rId8"/>
    <p:sldId id="690" r:id="rId9"/>
    <p:sldId id="697" r:id="rId10"/>
    <p:sldId id="698" r:id="rId11"/>
    <p:sldId id="1142" r:id="rId12"/>
    <p:sldId id="1143" r:id="rId13"/>
    <p:sldId id="1144" r:id="rId14"/>
    <p:sldId id="1146" r:id="rId15"/>
    <p:sldId id="1145" r:id="rId16"/>
    <p:sldId id="1141" r:id="rId17"/>
    <p:sldId id="700" r:id="rId18"/>
    <p:sldId id="702" r:id="rId19"/>
  </p:sldIdLst>
  <p:sldSz cx="9144000" cy="6858000" type="screen4x3"/>
  <p:notesSz cx="6797675" cy="9926638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02580FA-A6B7-48FE-B964-75911E5918FF}">
          <p14:sldIdLst/>
        </p14:section>
        <p14:section name="ADAPTATION AU TERRAIN AFT" id="{9EFE00F6-1913-4985-8A47-6FCFE6948E66}">
          <p14:sldIdLst>
            <p14:sldId id="494"/>
            <p14:sldId id="483"/>
            <p14:sldId id="689"/>
            <p14:sldId id="506"/>
            <p14:sldId id="1139"/>
            <p14:sldId id="1140"/>
            <p14:sldId id="690"/>
            <p14:sldId id="697"/>
            <p14:sldId id="698"/>
            <p14:sldId id="1142"/>
            <p14:sldId id="1143"/>
            <p14:sldId id="1144"/>
            <p14:sldId id="1146"/>
            <p14:sldId id="1145"/>
            <p14:sldId id="1141"/>
            <p14:sldId id="700"/>
            <p14:sldId id="7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28"/>
    <a:srgbClr val="FF3300"/>
    <a:srgbClr val="85F363"/>
    <a:srgbClr val="FF6600"/>
    <a:srgbClr val="FAFA54"/>
    <a:srgbClr val="262626"/>
    <a:srgbClr val="E65336"/>
    <a:srgbClr val="E96A51"/>
    <a:srgbClr val="8EB4E3"/>
    <a:srgbClr val="E92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88" autoAdjust="0"/>
    <p:restoredTop sz="78273" autoAdjust="0"/>
  </p:normalViewPr>
  <p:slideViewPr>
    <p:cSldViewPr>
      <p:cViewPr varScale="1">
        <p:scale>
          <a:sx n="86" d="100"/>
          <a:sy n="86" d="100"/>
        </p:scale>
        <p:origin x="77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43E8B-2139-4B50-BAEF-DFB38B143BFA}" type="doc">
      <dgm:prSet loTypeId="urn:microsoft.com/office/officeart/2005/8/layout/cycle2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BE"/>
        </a:p>
      </dgm:t>
    </dgm:pt>
    <dgm:pt modelId="{D51DAB8E-3450-4A45-9543-651EA3917604}">
      <dgm:prSet phldrT="[Texte]"/>
      <dgm:spPr/>
      <dgm:t>
        <a:bodyPr/>
        <a:lstStyle/>
        <a:p>
          <a:r>
            <a:rPr lang="fr-BE" b="1" dirty="0"/>
            <a:t>Respect</a:t>
          </a:r>
        </a:p>
      </dgm:t>
    </dgm:pt>
    <dgm:pt modelId="{957400E3-8DF1-4FF2-A28F-8CBEF31984FD}" type="parTrans" cxnId="{C86D4FED-17E7-4D84-A047-811D5567D2EA}">
      <dgm:prSet/>
      <dgm:spPr/>
      <dgm:t>
        <a:bodyPr/>
        <a:lstStyle/>
        <a:p>
          <a:endParaRPr lang="fr-BE"/>
        </a:p>
      </dgm:t>
    </dgm:pt>
    <dgm:pt modelId="{3098289F-7A3C-4F02-8994-A5C638E43113}" type="sibTrans" cxnId="{C86D4FED-17E7-4D84-A047-811D5567D2EA}">
      <dgm:prSet/>
      <dgm:spPr/>
      <dgm:t>
        <a:bodyPr/>
        <a:lstStyle/>
        <a:p>
          <a:endParaRPr lang="fr-BE"/>
        </a:p>
      </dgm:t>
    </dgm:pt>
    <dgm:pt modelId="{202798E9-E652-4779-A1DA-4A79A503CE52}">
      <dgm:prSet phldrT="[Texte]"/>
      <dgm:spPr/>
      <dgm:t>
        <a:bodyPr/>
        <a:lstStyle/>
        <a:p>
          <a:r>
            <a:rPr lang="fr-BE" b="1" dirty="0"/>
            <a:t>Volonté</a:t>
          </a:r>
        </a:p>
      </dgm:t>
    </dgm:pt>
    <dgm:pt modelId="{4BE4F688-C946-452A-883E-AE344041CD49}" type="parTrans" cxnId="{BB9C3BED-D535-4957-B3FF-C1AB92BDB062}">
      <dgm:prSet/>
      <dgm:spPr/>
      <dgm:t>
        <a:bodyPr/>
        <a:lstStyle/>
        <a:p>
          <a:endParaRPr lang="fr-BE"/>
        </a:p>
      </dgm:t>
    </dgm:pt>
    <dgm:pt modelId="{742BCABD-F2C1-4D43-B79A-7E4762F3A35D}" type="sibTrans" cxnId="{BB9C3BED-D535-4957-B3FF-C1AB92BDB062}">
      <dgm:prSet/>
      <dgm:spPr/>
      <dgm:t>
        <a:bodyPr/>
        <a:lstStyle/>
        <a:p>
          <a:endParaRPr lang="fr-BE"/>
        </a:p>
      </dgm:t>
    </dgm:pt>
    <dgm:pt modelId="{59670A19-B3E0-4A2A-BC79-B3AFA59CB773}">
      <dgm:prSet phldrT="[Texte]"/>
      <dgm:spPr/>
      <dgm:t>
        <a:bodyPr/>
        <a:lstStyle/>
        <a:p>
          <a:r>
            <a:rPr lang="fr-BE" b="1" dirty="0"/>
            <a:t>Courage</a:t>
          </a:r>
        </a:p>
      </dgm:t>
    </dgm:pt>
    <dgm:pt modelId="{EEA2531B-59A0-470A-80B5-F28983114B3E}" type="parTrans" cxnId="{EFD722FD-1781-4F4A-A4DC-55CECBF25494}">
      <dgm:prSet/>
      <dgm:spPr/>
      <dgm:t>
        <a:bodyPr/>
        <a:lstStyle/>
        <a:p>
          <a:endParaRPr lang="fr-BE"/>
        </a:p>
      </dgm:t>
    </dgm:pt>
    <dgm:pt modelId="{A0848511-DFE4-4284-AC46-A6F5AF9571EC}" type="sibTrans" cxnId="{EFD722FD-1781-4F4A-A4DC-55CECBF25494}">
      <dgm:prSet/>
      <dgm:spPr/>
      <dgm:t>
        <a:bodyPr/>
        <a:lstStyle/>
        <a:p>
          <a:endParaRPr lang="fr-BE"/>
        </a:p>
      </dgm:t>
    </dgm:pt>
    <dgm:pt modelId="{7395F4DB-6812-476A-B421-2071F7AEF798}">
      <dgm:prSet phldrT="[Texte]"/>
      <dgm:spPr/>
      <dgm:t>
        <a:bodyPr/>
        <a:lstStyle/>
        <a:p>
          <a:r>
            <a:rPr lang="fr-BE" b="1" dirty="0"/>
            <a:t>Sincérité</a:t>
          </a:r>
        </a:p>
      </dgm:t>
    </dgm:pt>
    <dgm:pt modelId="{D4D3638C-9AA4-4E5D-BB42-C3C47E0DA90A}" type="parTrans" cxnId="{DBB26C2A-70EC-4707-9EA0-3514D20A63CE}">
      <dgm:prSet/>
      <dgm:spPr/>
      <dgm:t>
        <a:bodyPr/>
        <a:lstStyle/>
        <a:p>
          <a:endParaRPr lang="fr-BE"/>
        </a:p>
      </dgm:t>
    </dgm:pt>
    <dgm:pt modelId="{5775153B-326A-40FC-A106-411679175F16}" type="sibTrans" cxnId="{DBB26C2A-70EC-4707-9EA0-3514D20A63CE}">
      <dgm:prSet/>
      <dgm:spPr/>
      <dgm:t>
        <a:bodyPr/>
        <a:lstStyle/>
        <a:p>
          <a:endParaRPr lang="fr-BE"/>
        </a:p>
      </dgm:t>
    </dgm:pt>
    <dgm:pt modelId="{CE655479-1952-4668-8AA2-765E0C593312}">
      <dgm:prSet phldrT="[Texte]"/>
      <dgm:spPr/>
      <dgm:t>
        <a:bodyPr/>
        <a:lstStyle/>
        <a:p>
          <a:r>
            <a:rPr lang="fr-BE" b="1" dirty="0"/>
            <a:t>Humilité</a:t>
          </a:r>
        </a:p>
      </dgm:t>
    </dgm:pt>
    <dgm:pt modelId="{63B9A99E-B65A-48FE-B36A-2ABD9C2E60F3}" type="parTrans" cxnId="{1E5D11EF-18B6-4CC9-A4C9-AAA68D825768}">
      <dgm:prSet/>
      <dgm:spPr/>
      <dgm:t>
        <a:bodyPr/>
        <a:lstStyle/>
        <a:p>
          <a:endParaRPr lang="fr-BE"/>
        </a:p>
      </dgm:t>
    </dgm:pt>
    <dgm:pt modelId="{DCAE3F70-2F0D-4BFF-B87A-F814EA4FAAD8}" type="sibTrans" cxnId="{1E5D11EF-18B6-4CC9-A4C9-AAA68D825768}">
      <dgm:prSet/>
      <dgm:spPr/>
      <dgm:t>
        <a:bodyPr/>
        <a:lstStyle/>
        <a:p>
          <a:endParaRPr lang="fr-BE"/>
        </a:p>
      </dgm:t>
    </dgm:pt>
    <dgm:pt modelId="{76D2914D-EF80-4099-8E64-069752E730AF}">
      <dgm:prSet phldrT="[Texte]"/>
      <dgm:spPr/>
      <dgm:t>
        <a:bodyPr/>
        <a:lstStyle/>
        <a:p>
          <a:r>
            <a:rPr lang="fr-BE" b="1" dirty="0"/>
            <a:t>Contrôle de soi</a:t>
          </a:r>
        </a:p>
      </dgm:t>
    </dgm:pt>
    <dgm:pt modelId="{81CEFDCC-F338-4050-AB11-9BD16F1B75FA}" type="parTrans" cxnId="{0D16B6B7-BD45-4A17-9E0D-F2538BE982ED}">
      <dgm:prSet/>
      <dgm:spPr/>
      <dgm:t>
        <a:bodyPr/>
        <a:lstStyle/>
        <a:p>
          <a:endParaRPr lang="fr-BE"/>
        </a:p>
      </dgm:t>
    </dgm:pt>
    <dgm:pt modelId="{C78FF80D-8E7D-43C2-8C60-98604344097F}" type="sibTrans" cxnId="{0D16B6B7-BD45-4A17-9E0D-F2538BE982ED}">
      <dgm:prSet/>
      <dgm:spPr/>
      <dgm:t>
        <a:bodyPr/>
        <a:lstStyle/>
        <a:p>
          <a:endParaRPr lang="fr-BE"/>
        </a:p>
      </dgm:t>
    </dgm:pt>
    <dgm:pt modelId="{64CBBDA5-CDC5-4F1A-B48A-F62DC0E07983}" type="pres">
      <dgm:prSet presAssocID="{CA643E8B-2139-4B50-BAEF-DFB38B143BFA}" presName="cycle" presStyleCnt="0">
        <dgm:presLayoutVars>
          <dgm:dir/>
          <dgm:resizeHandles val="exact"/>
        </dgm:presLayoutVars>
      </dgm:prSet>
      <dgm:spPr/>
    </dgm:pt>
    <dgm:pt modelId="{4F010941-12F7-4E51-8553-4A7A9E2E2FE9}" type="pres">
      <dgm:prSet presAssocID="{D51DAB8E-3450-4A45-9543-651EA3917604}" presName="node" presStyleLbl="node1" presStyleIdx="0" presStyleCnt="6">
        <dgm:presLayoutVars>
          <dgm:bulletEnabled val="1"/>
        </dgm:presLayoutVars>
      </dgm:prSet>
      <dgm:spPr/>
    </dgm:pt>
    <dgm:pt modelId="{0EB815E1-475F-4E20-A129-9DCD3036BBD7}" type="pres">
      <dgm:prSet presAssocID="{3098289F-7A3C-4F02-8994-A5C638E43113}" presName="sibTrans" presStyleLbl="sibTrans2D1" presStyleIdx="0" presStyleCnt="6"/>
      <dgm:spPr/>
    </dgm:pt>
    <dgm:pt modelId="{0A518BAF-2AD3-4BE5-98AC-6EBCF1E4493A}" type="pres">
      <dgm:prSet presAssocID="{3098289F-7A3C-4F02-8994-A5C638E43113}" presName="connectorText" presStyleLbl="sibTrans2D1" presStyleIdx="0" presStyleCnt="6"/>
      <dgm:spPr/>
    </dgm:pt>
    <dgm:pt modelId="{702D42BB-1D8C-42E2-ADA8-F17936116D48}" type="pres">
      <dgm:prSet presAssocID="{202798E9-E652-4779-A1DA-4A79A503CE52}" presName="node" presStyleLbl="node1" presStyleIdx="1" presStyleCnt="6" custRadScaleRad="129895" custRadScaleInc="24537">
        <dgm:presLayoutVars>
          <dgm:bulletEnabled val="1"/>
        </dgm:presLayoutVars>
      </dgm:prSet>
      <dgm:spPr/>
    </dgm:pt>
    <dgm:pt modelId="{BB62BBEA-7F85-4AED-B3D1-B2E5577883B5}" type="pres">
      <dgm:prSet presAssocID="{742BCABD-F2C1-4D43-B79A-7E4762F3A35D}" presName="sibTrans" presStyleLbl="sibTrans2D1" presStyleIdx="1" presStyleCnt="6"/>
      <dgm:spPr/>
    </dgm:pt>
    <dgm:pt modelId="{41AF2E8C-4911-43A6-9C0A-5010FEB4C961}" type="pres">
      <dgm:prSet presAssocID="{742BCABD-F2C1-4D43-B79A-7E4762F3A35D}" presName="connectorText" presStyleLbl="sibTrans2D1" presStyleIdx="1" presStyleCnt="6"/>
      <dgm:spPr/>
    </dgm:pt>
    <dgm:pt modelId="{E4C2DAB2-631C-4786-AC21-955A01B9CC20}" type="pres">
      <dgm:prSet presAssocID="{59670A19-B3E0-4A2A-BC79-B3AFA59CB773}" presName="node" presStyleLbl="node1" presStyleIdx="2" presStyleCnt="6" custRadScaleRad="137572" custRadScaleInc="-28960">
        <dgm:presLayoutVars>
          <dgm:bulletEnabled val="1"/>
        </dgm:presLayoutVars>
      </dgm:prSet>
      <dgm:spPr/>
    </dgm:pt>
    <dgm:pt modelId="{3F667A77-7C21-4AEF-9C68-DEAF4F4EAF27}" type="pres">
      <dgm:prSet presAssocID="{A0848511-DFE4-4284-AC46-A6F5AF9571EC}" presName="sibTrans" presStyleLbl="sibTrans2D1" presStyleIdx="2" presStyleCnt="6"/>
      <dgm:spPr/>
    </dgm:pt>
    <dgm:pt modelId="{761E28D5-B174-4E9B-AD27-00F6A6642565}" type="pres">
      <dgm:prSet presAssocID="{A0848511-DFE4-4284-AC46-A6F5AF9571EC}" presName="connectorText" presStyleLbl="sibTrans2D1" presStyleIdx="2" presStyleCnt="6"/>
      <dgm:spPr/>
    </dgm:pt>
    <dgm:pt modelId="{A7071277-6EB4-4CBE-8EFE-6C001A64700D}" type="pres">
      <dgm:prSet presAssocID="{7395F4DB-6812-476A-B421-2071F7AEF798}" presName="node" presStyleLbl="node1" presStyleIdx="3" presStyleCnt="6">
        <dgm:presLayoutVars>
          <dgm:bulletEnabled val="1"/>
        </dgm:presLayoutVars>
      </dgm:prSet>
      <dgm:spPr/>
    </dgm:pt>
    <dgm:pt modelId="{F63EE177-7724-4B43-A651-583447E49E74}" type="pres">
      <dgm:prSet presAssocID="{5775153B-326A-40FC-A106-411679175F16}" presName="sibTrans" presStyleLbl="sibTrans2D1" presStyleIdx="3" presStyleCnt="6"/>
      <dgm:spPr/>
    </dgm:pt>
    <dgm:pt modelId="{699FEB70-3577-4717-BD33-FA98325DB473}" type="pres">
      <dgm:prSet presAssocID="{5775153B-326A-40FC-A106-411679175F16}" presName="connectorText" presStyleLbl="sibTrans2D1" presStyleIdx="3" presStyleCnt="6"/>
      <dgm:spPr/>
    </dgm:pt>
    <dgm:pt modelId="{C8838CBC-2EA7-4F58-B8BD-BBF90D98951F}" type="pres">
      <dgm:prSet presAssocID="{CE655479-1952-4668-8AA2-765E0C593312}" presName="node" presStyleLbl="node1" presStyleIdx="4" presStyleCnt="6" custRadScaleRad="124911" custRadScaleInc="21346">
        <dgm:presLayoutVars>
          <dgm:bulletEnabled val="1"/>
        </dgm:presLayoutVars>
      </dgm:prSet>
      <dgm:spPr/>
    </dgm:pt>
    <dgm:pt modelId="{FE64DE25-2F4A-4878-94B6-D12F18149F52}" type="pres">
      <dgm:prSet presAssocID="{DCAE3F70-2F0D-4BFF-B87A-F814EA4FAAD8}" presName="sibTrans" presStyleLbl="sibTrans2D1" presStyleIdx="4" presStyleCnt="6"/>
      <dgm:spPr/>
    </dgm:pt>
    <dgm:pt modelId="{39070F29-9A18-43CD-A3C5-A5F93B39DACA}" type="pres">
      <dgm:prSet presAssocID="{DCAE3F70-2F0D-4BFF-B87A-F814EA4FAAD8}" presName="connectorText" presStyleLbl="sibTrans2D1" presStyleIdx="4" presStyleCnt="6"/>
      <dgm:spPr/>
    </dgm:pt>
    <dgm:pt modelId="{DE2C04C4-FBD6-4C8E-BA14-0D2292119EC6}" type="pres">
      <dgm:prSet presAssocID="{76D2914D-EF80-4099-8E64-069752E730AF}" presName="node" presStyleLbl="node1" presStyleIdx="5" presStyleCnt="6" custRadScaleRad="128392" custRadScaleInc="-23602">
        <dgm:presLayoutVars>
          <dgm:bulletEnabled val="1"/>
        </dgm:presLayoutVars>
      </dgm:prSet>
      <dgm:spPr/>
    </dgm:pt>
    <dgm:pt modelId="{DBA18F8B-3E8F-4652-9294-A5B71D593BEB}" type="pres">
      <dgm:prSet presAssocID="{C78FF80D-8E7D-43C2-8C60-98604344097F}" presName="sibTrans" presStyleLbl="sibTrans2D1" presStyleIdx="5" presStyleCnt="6"/>
      <dgm:spPr/>
    </dgm:pt>
    <dgm:pt modelId="{AE02EB16-778F-496A-A0D5-0A93006F0F0A}" type="pres">
      <dgm:prSet presAssocID="{C78FF80D-8E7D-43C2-8C60-98604344097F}" presName="connectorText" presStyleLbl="sibTrans2D1" presStyleIdx="5" presStyleCnt="6"/>
      <dgm:spPr/>
    </dgm:pt>
  </dgm:ptLst>
  <dgm:cxnLst>
    <dgm:cxn modelId="{5AF40227-1B61-47B5-9968-635ABC352D55}" type="presOf" srcId="{7395F4DB-6812-476A-B421-2071F7AEF798}" destId="{A7071277-6EB4-4CBE-8EFE-6C001A64700D}" srcOrd="0" destOrd="0" presId="urn:microsoft.com/office/officeart/2005/8/layout/cycle2"/>
    <dgm:cxn modelId="{DBB26C2A-70EC-4707-9EA0-3514D20A63CE}" srcId="{CA643E8B-2139-4B50-BAEF-DFB38B143BFA}" destId="{7395F4DB-6812-476A-B421-2071F7AEF798}" srcOrd="3" destOrd="0" parTransId="{D4D3638C-9AA4-4E5D-BB42-C3C47E0DA90A}" sibTransId="{5775153B-326A-40FC-A106-411679175F16}"/>
    <dgm:cxn modelId="{3CADE834-13F8-404E-9692-8E9F1787BFA1}" type="presOf" srcId="{76D2914D-EF80-4099-8E64-069752E730AF}" destId="{DE2C04C4-FBD6-4C8E-BA14-0D2292119EC6}" srcOrd="0" destOrd="0" presId="urn:microsoft.com/office/officeart/2005/8/layout/cycle2"/>
    <dgm:cxn modelId="{E085E641-22D4-4338-B705-D97E5D1E07AC}" type="presOf" srcId="{C78FF80D-8E7D-43C2-8C60-98604344097F}" destId="{AE02EB16-778F-496A-A0D5-0A93006F0F0A}" srcOrd="1" destOrd="0" presId="urn:microsoft.com/office/officeart/2005/8/layout/cycle2"/>
    <dgm:cxn modelId="{F6D56642-55DA-40F0-8E5E-05E50CAC5F19}" type="presOf" srcId="{202798E9-E652-4779-A1DA-4A79A503CE52}" destId="{702D42BB-1D8C-42E2-ADA8-F17936116D48}" srcOrd="0" destOrd="0" presId="urn:microsoft.com/office/officeart/2005/8/layout/cycle2"/>
    <dgm:cxn modelId="{0C73C069-D9F0-4B4C-B2CD-B21557220DE0}" type="presOf" srcId="{3098289F-7A3C-4F02-8994-A5C638E43113}" destId="{0EB815E1-475F-4E20-A129-9DCD3036BBD7}" srcOrd="0" destOrd="0" presId="urn:microsoft.com/office/officeart/2005/8/layout/cycle2"/>
    <dgm:cxn modelId="{A3EA3E52-4186-4056-88C0-C5261BEA06C0}" type="presOf" srcId="{CE655479-1952-4668-8AA2-765E0C593312}" destId="{C8838CBC-2EA7-4F58-B8BD-BBF90D98951F}" srcOrd="0" destOrd="0" presId="urn:microsoft.com/office/officeart/2005/8/layout/cycle2"/>
    <dgm:cxn modelId="{BDAE5C53-90D7-40C8-813A-3F39CCB97DB0}" type="presOf" srcId="{D51DAB8E-3450-4A45-9543-651EA3917604}" destId="{4F010941-12F7-4E51-8553-4A7A9E2E2FE9}" srcOrd="0" destOrd="0" presId="urn:microsoft.com/office/officeart/2005/8/layout/cycle2"/>
    <dgm:cxn modelId="{3E3D5979-92F5-40F2-9BF1-86EE2E181E41}" type="presOf" srcId="{5775153B-326A-40FC-A106-411679175F16}" destId="{F63EE177-7724-4B43-A651-583447E49E74}" srcOrd="0" destOrd="0" presId="urn:microsoft.com/office/officeart/2005/8/layout/cycle2"/>
    <dgm:cxn modelId="{3A049A82-F838-4FD6-89FE-49CCA797A63E}" type="presOf" srcId="{59670A19-B3E0-4A2A-BC79-B3AFA59CB773}" destId="{E4C2DAB2-631C-4786-AC21-955A01B9CC20}" srcOrd="0" destOrd="0" presId="urn:microsoft.com/office/officeart/2005/8/layout/cycle2"/>
    <dgm:cxn modelId="{1CA8FA85-0FB0-4836-A4D0-0349E9C78A84}" type="presOf" srcId="{DCAE3F70-2F0D-4BFF-B87A-F814EA4FAAD8}" destId="{FE64DE25-2F4A-4878-94B6-D12F18149F52}" srcOrd="0" destOrd="0" presId="urn:microsoft.com/office/officeart/2005/8/layout/cycle2"/>
    <dgm:cxn modelId="{E058B089-53D4-4690-A266-4FC8E6C1DE62}" type="presOf" srcId="{742BCABD-F2C1-4D43-B79A-7E4762F3A35D}" destId="{BB62BBEA-7F85-4AED-B3D1-B2E5577883B5}" srcOrd="0" destOrd="0" presId="urn:microsoft.com/office/officeart/2005/8/layout/cycle2"/>
    <dgm:cxn modelId="{983AC792-52A9-492A-90BD-28D9BC59F965}" type="presOf" srcId="{A0848511-DFE4-4284-AC46-A6F5AF9571EC}" destId="{761E28D5-B174-4E9B-AD27-00F6A6642565}" srcOrd="1" destOrd="0" presId="urn:microsoft.com/office/officeart/2005/8/layout/cycle2"/>
    <dgm:cxn modelId="{065405A5-3017-419F-B11D-BD0359900909}" type="presOf" srcId="{CA643E8B-2139-4B50-BAEF-DFB38B143BFA}" destId="{64CBBDA5-CDC5-4F1A-B48A-F62DC0E07983}" srcOrd="0" destOrd="0" presId="urn:microsoft.com/office/officeart/2005/8/layout/cycle2"/>
    <dgm:cxn modelId="{1C652DAA-301C-425A-97A1-32DC2499F908}" type="presOf" srcId="{C78FF80D-8E7D-43C2-8C60-98604344097F}" destId="{DBA18F8B-3E8F-4652-9294-A5B71D593BEB}" srcOrd="0" destOrd="0" presId="urn:microsoft.com/office/officeart/2005/8/layout/cycle2"/>
    <dgm:cxn modelId="{15C0DEB4-C170-4007-A51D-D5BFEE3C9DC0}" type="presOf" srcId="{DCAE3F70-2F0D-4BFF-B87A-F814EA4FAAD8}" destId="{39070F29-9A18-43CD-A3C5-A5F93B39DACA}" srcOrd="1" destOrd="0" presId="urn:microsoft.com/office/officeart/2005/8/layout/cycle2"/>
    <dgm:cxn modelId="{0D16B6B7-BD45-4A17-9E0D-F2538BE982ED}" srcId="{CA643E8B-2139-4B50-BAEF-DFB38B143BFA}" destId="{76D2914D-EF80-4099-8E64-069752E730AF}" srcOrd="5" destOrd="0" parTransId="{81CEFDCC-F338-4050-AB11-9BD16F1B75FA}" sibTransId="{C78FF80D-8E7D-43C2-8C60-98604344097F}"/>
    <dgm:cxn modelId="{5F46ABBD-B154-444F-8CEA-1C7CC60CA9AD}" type="presOf" srcId="{742BCABD-F2C1-4D43-B79A-7E4762F3A35D}" destId="{41AF2E8C-4911-43A6-9C0A-5010FEB4C961}" srcOrd="1" destOrd="0" presId="urn:microsoft.com/office/officeart/2005/8/layout/cycle2"/>
    <dgm:cxn modelId="{0F0C36C5-EBB7-4CA6-832F-C0DAFF7B12BF}" type="presOf" srcId="{3098289F-7A3C-4F02-8994-A5C638E43113}" destId="{0A518BAF-2AD3-4BE5-98AC-6EBCF1E4493A}" srcOrd="1" destOrd="0" presId="urn:microsoft.com/office/officeart/2005/8/layout/cycle2"/>
    <dgm:cxn modelId="{4900DDE9-CBC9-44AE-9A49-1CC598A91C86}" type="presOf" srcId="{A0848511-DFE4-4284-AC46-A6F5AF9571EC}" destId="{3F667A77-7C21-4AEF-9C68-DEAF4F4EAF27}" srcOrd="0" destOrd="0" presId="urn:microsoft.com/office/officeart/2005/8/layout/cycle2"/>
    <dgm:cxn modelId="{BB9C3BED-D535-4957-B3FF-C1AB92BDB062}" srcId="{CA643E8B-2139-4B50-BAEF-DFB38B143BFA}" destId="{202798E9-E652-4779-A1DA-4A79A503CE52}" srcOrd="1" destOrd="0" parTransId="{4BE4F688-C946-452A-883E-AE344041CD49}" sibTransId="{742BCABD-F2C1-4D43-B79A-7E4762F3A35D}"/>
    <dgm:cxn modelId="{C86D4FED-17E7-4D84-A047-811D5567D2EA}" srcId="{CA643E8B-2139-4B50-BAEF-DFB38B143BFA}" destId="{D51DAB8E-3450-4A45-9543-651EA3917604}" srcOrd="0" destOrd="0" parTransId="{957400E3-8DF1-4FF2-A28F-8CBEF31984FD}" sibTransId="{3098289F-7A3C-4F02-8994-A5C638E43113}"/>
    <dgm:cxn modelId="{FFDFEEEE-204A-4AF2-AF9E-669126F05C1F}" type="presOf" srcId="{5775153B-326A-40FC-A106-411679175F16}" destId="{699FEB70-3577-4717-BD33-FA98325DB473}" srcOrd="1" destOrd="0" presId="urn:microsoft.com/office/officeart/2005/8/layout/cycle2"/>
    <dgm:cxn modelId="{1E5D11EF-18B6-4CC9-A4C9-AAA68D825768}" srcId="{CA643E8B-2139-4B50-BAEF-DFB38B143BFA}" destId="{CE655479-1952-4668-8AA2-765E0C593312}" srcOrd="4" destOrd="0" parTransId="{63B9A99E-B65A-48FE-B36A-2ABD9C2E60F3}" sibTransId="{DCAE3F70-2F0D-4BFF-B87A-F814EA4FAAD8}"/>
    <dgm:cxn modelId="{EFD722FD-1781-4F4A-A4DC-55CECBF25494}" srcId="{CA643E8B-2139-4B50-BAEF-DFB38B143BFA}" destId="{59670A19-B3E0-4A2A-BC79-B3AFA59CB773}" srcOrd="2" destOrd="0" parTransId="{EEA2531B-59A0-470A-80B5-F28983114B3E}" sibTransId="{A0848511-DFE4-4284-AC46-A6F5AF9571EC}"/>
    <dgm:cxn modelId="{1042A1F3-9B77-4995-9E4F-C47E9191463C}" type="presParOf" srcId="{64CBBDA5-CDC5-4F1A-B48A-F62DC0E07983}" destId="{4F010941-12F7-4E51-8553-4A7A9E2E2FE9}" srcOrd="0" destOrd="0" presId="urn:microsoft.com/office/officeart/2005/8/layout/cycle2"/>
    <dgm:cxn modelId="{19D03F54-4230-4CD3-B29F-A2E14D7BAD1E}" type="presParOf" srcId="{64CBBDA5-CDC5-4F1A-B48A-F62DC0E07983}" destId="{0EB815E1-475F-4E20-A129-9DCD3036BBD7}" srcOrd="1" destOrd="0" presId="urn:microsoft.com/office/officeart/2005/8/layout/cycle2"/>
    <dgm:cxn modelId="{4D708BD5-B9E7-45AD-A7DB-63C0A270BE71}" type="presParOf" srcId="{0EB815E1-475F-4E20-A129-9DCD3036BBD7}" destId="{0A518BAF-2AD3-4BE5-98AC-6EBCF1E4493A}" srcOrd="0" destOrd="0" presId="urn:microsoft.com/office/officeart/2005/8/layout/cycle2"/>
    <dgm:cxn modelId="{09993C5F-CF0E-4F6C-B608-D5DC72DD650C}" type="presParOf" srcId="{64CBBDA5-CDC5-4F1A-B48A-F62DC0E07983}" destId="{702D42BB-1D8C-42E2-ADA8-F17936116D48}" srcOrd="2" destOrd="0" presId="urn:microsoft.com/office/officeart/2005/8/layout/cycle2"/>
    <dgm:cxn modelId="{43ED78C6-8071-45D9-BB29-11AB04D823C1}" type="presParOf" srcId="{64CBBDA5-CDC5-4F1A-B48A-F62DC0E07983}" destId="{BB62BBEA-7F85-4AED-B3D1-B2E5577883B5}" srcOrd="3" destOrd="0" presId="urn:microsoft.com/office/officeart/2005/8/layout/cycle2"/>
    <dgm:cxn modelId="{831A5D48-372B-4509-A928-3B67F1F4F903}" type="presParOf" srcId="{BB62BBEA-7F85-4AED-B3D1-B2E5577883B5}" destId="{41AF2E8C-4911-43A6-9C0A-5010FEB4C961}" srcOrd="0" destOrd="0" presId="urn:microsoft.com/office/officeart/2005/8/layout/cycle2"/>
    <dgm:cxn modelId="{F361EF41-8108-46F4-BF82-AF0919610817}" type="presParOf" srcId="{64CBBDA5-CDC5-4F1A-B48A-F62DC0E07983}" destId="{E4C2DAB2-631C-4786-AC21-955A01B9CC20}" srcOrd="4" destOrd="0" presId="urn:microsoft.com/office/officeart/2005/8/layout/cycle2"/>
    <dgm:cxn modelId="{6330432D-6822-45B8-8B5D-FB4E3BE69749}" type="presParOf" srcId="{64CBBDA5-CDC5-4F1A-B48A-F62DC0E07983}" destId="{3F667A77-7C21-4AEF-9C68-DEAF4F4EAF27}" srcOrd="5" destOrd="0" presId="urn:microsoft.com/office/officeart/2005/8/layout/cycle2"/>
    <dgm:cxn modelId="{418FFC00-03E8-4EBD-AA78-4B0F8D6DC798}" type="presParOf" srcId="{3F667A77-7C21-4AEF-9C68-DEAF4F4EAF27}" destId="{761E28D5-B174-4E9B-AD27-00F6A6642565}" srcOrd="0" destOrd="0" presId="urn:microsoft.com/office/officeart/2005/8/layout/cycle2"/>
    <dgm:cxn modelId="{5F8A2FC3-D077-4D32-ACF6-2D9A4BDBF220}" type="presParOf" srcId="{64CBBDA5-CDC5-4F1A-B48A-F62DC0E07983}" destId="{A7071277-6EB4-4CBE-8EFE-6C001A64700D}" srcOrd="6" destOrd="0" presId="urn:microsoft.com/office/officeart/2005/8/layout/cycle2"/>
    <dgm:cxn modelId="{312450F9-2D6C-4DCC-AC54-72F0E366D121}" type="presParOf" srcId="{64CBBDA5-CDC5-4F1A-B48A-F62DC0E07983}" destId="{F63EE177-7724-4B43-A651-583447E49E74}" srcOrd="7" destOrd="0" presId="urn:microsoft.com/office/officeart/2005/8/layout/cycle2"/>
    <dgm:cxn modelId="{1C6BECE1-4BCE-43EF-97CA-9DB0279ABCF0}" type="presParOf" srcId="{F63EE177-7724-4B43-A651-583447E49E74}" destId="{699FEB70-3577-4717-BD33-FA98325DB473}" srcOrd="0" destOrd="0" presId="urn:microsoft.com/office/officeart/2005/8/layout/cycle2"/>
    <dgm:cxn modelId="{F3ED6C8F-441D-4A1E-9E3E-6B93BD0F9F37}" type="presParOf" srcId="{64CBBDA5-CDC5-4F1A-B48A-F62DC0E07983}" destId="{C8838CBC-2EA7-4F58-B8BD-BBF90D98951F}" srcOrd="8" destOrd="0" presId="urn:microsoft.com/office/officeart/2005/8/layout/cycle2"/>
    <dgm:cxn modelId="{EB57F15D-28D5-4F09-BEEC-64A62DA3BA7A}" type="presParOf" srcId="{64CBBDA5-CDC5-4F1A-B48A-F62DC0E07983}" destId="{FE64DE25-2F4A-4878-94B6-D12F18149F52}" srcOrd="9" destOrd="0" presId="urn:microsoft.com/office/officeart/2005/8/layout/cycle2"/>
    <dgm:cxn modelId="{3A6E134D-32F2-42FD-B715-1CAD6A883BC3}" type="presParOf" srcId="{FE64DE25-2F4A-4878-94B6-D12F18149F52}" destId="{39070F29-9A18-43CD-A3C5-A5F93B39DACA}" srcOrd="0" destOrd="0" presId="urn:microsoft.com/office/officeart/2005/8/layout/cycle2"/>
    <dgm:cxn modelId="{754F74FF-9195-466E-899A-2084B9565084}" type="presParOf" srcId="{64CBBDA5-CDC5-4F1A-B48A-F62DC0E07983}" destId="{DE2C04C4-FBD6-4C8E-BA14-0D2292119EC6}" srcOrd="10" destOrd="0" presId="urn:microsoft.com/office/officeart/2005/8/layout/cycle2"/>
    <dgm:cxn modelId="{0716AC52-9E01-4F8B-8392-52B6F9E716FA}" type="presParOf" srcId="{64CBBDA5-CDC5-4F1A-B48A-F62DC0E07983}" destId="{DBA18F8B-3E8F-4652-9294-A5B71D593BEB}" srcOrd="11" destOrd="0" presId="urn:microsoft.com/office/officeart/2005/8/layout/cycle2"/>
    <dgm:cxn modelId="{6385FC00-AD39-4A03-A457-8E8DF60C0F9A}" type="presParOf" srcId="{DBA18F8B-3E8F-4652-9294-A5B71D593BEB}" destId="{AE02EB16-778F-496A-A0D5-0A93006F0F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10941-12F7-4E51-8553-4A7A9E2E2FE9}">
      <dsp:nvSpPr>
        <dsp:cNvPr id="0" name=""/>
        <dsp:cNvSpPr/>
      </dsp:nvSpPr>
      <dsp:spPr>
        <a:xfrm>
          <a:off x="1708941" y="992"/>
          <a:ext cx="1118620" cy="11186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Respect</a:t>
          </a:r>
        </a:p>
      </dsp:txBody>
      <dsp:txXfrm>
        <a:off x="1872759" y="164810"/>
        <a:ext cx="790984" cy="790984"/>
      </dsp:txXfrm>
    </dsp:sp>
    <dsp:sp modelId="{0EB815E1-475F-4E20-A129-9DCD3036BBD7}">
      <dsp:nvSpPr>
        <dsp:cNvPr id="0" name=""/>
        <dsp:cNvSpPr/>
      </dsp:nvSpPr>
      <dsp:spPr>
        <a:xfrm rot="1569476">
          <a:off x="2904040" y="786015"/>
          <a:ext cx="416218" cy="377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300" kern="1200"/>
        </a:p>
      </dsp:txBody>
      <dsp:txXfrm>
        <a:off x="2909840" y="836557"/>
        <a:ext cx="302958" cy="226520"/>
      </dsp:txXfrm>
    </dsp:sp>
    <dsp:sp modelId="{702D42BB-1D8C-42E2-ADA8-F17936116D48}">
      <dsp:nvSpPr>
        <dsp:cNvPr id="0" name=""/>
        <dsp:cNvSpPr/>
      </dsp:nvSpPr>
      <dsp:spPr>
        <a:xfrm>
          <a:off x="3417883" y="840338"/>
          <a:ext cx="1118620" cy="11186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Volonté</a:t>
          </a:r>
        </a:p>
      </dsp:txBody>
      <dsp:txXfrm>
        <a:off x="3581701" y="1004156"/>
        <a:ext cx="790984" cy="790984"/>
      </dsp:txXfrm>
    </dsp:sp>
    <dsp:sp modelId="{BB62BBEA-7F85-4AED-B3D1-B2E5577883B5}">
      <dsp:nvSpPr>
        <dsp:cNvPr id="0" name=""/>
        <dsp:cNvSpPr/>
      </dsp:nvSpPr>
      <dsp:spPr>
        <a:xfrm rot="5400000">
          <a:off x="3828782" y="2041813"/>
          <a:ext cx="296823" cy="377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300" kern="1200"/>
        </a:p>
      </dsp:txBody>
      <dsp:txXfrm>
        <a:off x="3873306" y="2072797"/>
        <a:ext cx="207776" cy="226520"/>
      </dsp:txXfrm>
    </dsp:sp>
    <dsp:sp modelId="{E4C2DAB2-631C-4786-AC21-955A01B9CC20}">
      <dsp:nvSpPr>
        <dsp:cNvPr id="0" name=""/>
        <dsp:cNvSpPr/>
      </dsp:nvSpPr>
      <dsp:spPr>
        <a:xfrm>
          <a:off x="3417883" y="2519003"/>
          <a:ext cx="1118620" cy="11186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Courage</a:t>
          </a:r>
        </a:p>
      </dsp:txBody>
      <dsp:txXfrm>
        <a:off x="3581701" y="2682821"/>
        <a:ext cx="790984" cy="790984"/>
      </dsp:txXfrm>
    </dsp:sp>
    <dsp:sp modelId="{3F667A77-7C21-4AEF-9C68-DEAF4F4EAF27}">
      <dsp:nvSpPr>
        <dsp:cNvPr id="0" name=""/>
        <dsp:cNvSpPr/>
      </dsp:nvSpPr>
      <dsp:spPr>
        <a:xfrm rot="9230540">
          <a:off x="2925187" y="3304021"/>
          <a:ext cx="416216" cy="377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300" kern="1200"/>
        </a:p>
      </dsp:txBody>
      <dsp:txXfrm rot="10800000">
        <a:off x="3032647" y="3354563"/>
        <a:ext cx="302956" cy="226520"/>
      </dsp:txXfrm>
    </dsp:sp>
    <dsp:sp modelId="{A7071277-6EB4-4CBE-8EFE-6C001A64700D}">
      <dsp:nvSpPr>
        <dsp:cNvPr id="0" name=""/>
        <dsp:cNvSpPr/>
      </dsp:nvSpPr>
      <dsp:spPr>
        <a:xfrm>
          <a:off x="1708941" y="3358339"/>
          <a:ext cx="1118620" cy="11186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Sincérité</a:t>
          </a:r>
        </a:p>
      </dsp:txBody>
      <dsp:txXfrm>
        <a:off x="1872759" y="3522157"/>
        <a:ext cx="790984" cy="790984"/>
      </dsp:txXfrm>
    </dsp:sp>
    <dsp:sp modelId="{F63EE177-7724-4B43-A651-583447E49E74}">
      <dsp:nvSpPr>
        <dsp:cNvPr id="0" name=""/>
        <dsp:cNvSpPr/>
      </dsp:nvSpPr>
      <dsp:spPr>
        <a:xfrm rot="12369450">
          <a:off x="1216246" y="3314410"/>
          <a:ext cx="416215" cy="377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300" kern="1200"/>
        </a:p>
      </dsp:txBody>
      <dsp:txXfrm rot="10800000">
        <a:off x="1323706" y="3414882"/>
        <a:ext cx="302955" cy="226520"/>
      </dsp:txXfrm>
    </dsp:sp>
    <dsp:sp modelId="{C8838CBC-2EA7-4F58-B8BD-BBF90D98951F}">
      <dsp:nvSpPr>
        <dsp:cNvPr id="0" name=""/>
        <dsp:cNvSpPr/>
      </dsp:nvSpPr>
      <dsp:spPr>
        <a:xfrm>
          <a:off x="0" y="2519009"/>
          <a:ext cx="1118620" cy="11186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Humilité</a:t>
          </a:r>
        </a:p>
      </dsp:txBody>
      <dsp:txXfrm>
        <a:off x="163818" y="2682827"/>
        <a:ext cx="790984" cy="790984"/>
      </dsp:txXfrm>
    </dsp:sp>
    <dsp:sp modelId="{FE64DE25-2F4A-4878-94B6-D12F18149F52}">
      <dsp:nvSpPr>
        <dsp:cNvPr id="0" name=""/>
        <dsp:cNvSpPr/>
      </dsp:nvSpPr>
      <dsp:spPr>
        <a:xfrm rot="16200000">
          <a:off x="410892" y="2058609"/>
          <a:ext cx="296835" cy="377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300" kern="1200"/>
        </a:p>
      </dsp:txBody>
      <dsp:txXfrm>
        <a:off x="455417" y="2178641"/>
        <a:ext cx="207785" cy="226520"/>
      </dsp:txXfrm>
    </dsp:sp>
    <dsp:sp modelId="{DE2C04C4-FBD6-4C8E-BA14-0D2292119EC6}">
      <dsp:nvSpPr>
        <dsp:cNvPr id="0" name=""/>
        <dsp:cNvSpPr/>
      </dsp:nvSpPr>
      <dsp:spPr>
        <a:xfrm>
          <a:off x="0" y="840321"/>
          <a:ext cx="1118620" cy="11186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/>
            <a:t>Contrôle de soi</a:t>
          </a:r>
        </a:p>
      </dsp:txBody>
      <dsp:txXfrm>
        <a:off x="163818" y="1004139"/>
        <a:ext cx="790984" cy="790984"/>
      </dsp:txXfrm>
    </dsp:sp>
    <dsp:sp modelId="{DBA18F8B-3E8F-4652-9294-A5B71D593BEB}">
      <dsp:nvSpPr>
        <dsp:cNvPr id="0" name=""/>
        <dsp:cNvSpPr/>
      </dsp:nvSpPr>
      <dsp:spPr>
        <a:xfrm rot="20030551">
          <a:off x="1195100" y="796393"/>
          <a:ext cx="416214" cy="377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300" kern="1200"/>
        </a:p>
      </dsp:txBody>
      <dsp:txXfrm>
        <a:off x="1200900" y="896865"/>
        <a:ext cx="302954" cy="226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r">
              <a:defRPr sz="1200"/>
            </a:lvl1pPr>
          </a:lstStyle>
          <a:p>
            <a:fld id="{EE3E9914-85DB-4C01-8DE6-5B7F1ABAFB4C}" type="datetimeFigureOut">
              <a:rPr lang="fr-BE" smtClean="0"/>
              <a:pPr/>
              <a:t>30-11-18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r">
              <a:defRPr sz="1200"/>
            </a:lvl1pPr>
          </a:lstStyle>
          <a:p>
            <a:fld id="{DBC4E46D-FFF8-45A8-8C5A-95C231C64F7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859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r">
              <a:defRPr sz="1200"/>
            </a:lvl1pPr>
          </a:lstStyle>
          <a:p>
            <a:fld id="{2416CAF1-0A1A-4045-BAA0-3355CBF7CA48}" type="datetimeFigureOut">
              <a:rPr lang="fr-BE" smtClean="0"/>
              <a:pPr/>
              <a:t>30-11-18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0" tIns="45135" rIns="90270" bIns="45135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270" tIns="45135" rIns="90270" bIns="4513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r">
              <a:defRPr sz="1200"/>
            </a:lvl1pPr>
          </a:lstStyle>
          <a:p>
            <a:fld id="{79454BFB-01CD-42A9-B9BF-AE0A960EDF6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17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575" indent="-168575">
              <a:buFont typeface="Arial" pitchFamily="34" charset="0"/>
              <a:buChar char="•"/>
            </a:pPr>
            <a:r>
              <a:rPr lang="fr-FR" u="sng" baseline="0" dirty="0"/>
              <a:t>Remerciements: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Réorganisation…désignation chef secteur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FWB 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Aides passées et futures dans projet ambitieux</a:t>
            </a:r>
          </a:p>
          <a:p>
            <a:pPr marL="1067648" lvl="2" indent="-168575">
              <a:buFont typeface="Arial" pitchFamily="34" charset="0"/>
              <a:buChar char="•"/>
            </a:pPr>
            <a:r>
              <a:rPr lang="fr-FR" u="none" baseline="0" dirty="0"/>
              <a:t>Chargés de cours et Brigitte</a:t>
            </a:r>
          </a:p>
          <a:p>
            <a:pPr marL="168575" indent="-168575">
              <a:buFont typeface="Arial" pitchFamily="34" charset="0"/>
              <a:buChar char="•"/>
            </a:pPr>
            <a:r>
              <a:rPr lang="fr-FR" u="sng" baseline="0" dirty="0"/>
              <a:t>Plan: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Comprendre le fonctionnement des formations des cadres en FWB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Fondements et objectifs de la réforme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Recommandations de la FWB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Traduction des recommandations par l’AFT. ..Modifications </a:t>
            </a:r>
            <a:r>
              <a:rPr lang="fr-FR" u="none" baseline="0"/>
              <a:t>et nouveautés</a:t>
            </a:r>
            <a:endParaRPr lang="fr-FR" u="non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3596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575" indent="-168575">
              <a:buFont typeface="Arial" pitchFamily="34" charset="0"/>
              <a:buChar char="•"/>
            </a:pPr>
            <a:r>
              <a:rPr lang="fr-FR" u="sng" baseline="0" dirty="0"/>
              <a:t>Remerciements: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Réorganisation…désignation chef secteur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FWB 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Aides passées et futures dans projet ambitieux</a:t>
            </a:r>
          </a:p>
          <a:p>
            <a:pPr marL="1067648" lvl="2" indent="-168575">
              <a:buFont typeface="Arial" pitchFamily="34" charset="0"/>
              <a:buChar char="•"/>
            </a:pPr>
            <a:r>
              <a:rPr lang="fr-FR" u="none" baseline="0" dirty="0"/>
              <a:t>Chargés de cours et Brigitte</a:t>
            </a:r>
          </a:p>
          <a:p>
            <a:pPr marL="168575" indent="-168575">
              <a:buFont typeface="Arial" pitchFamily="34" charset="0"/>
              <a:buChar char="•"/>
            </a:pPr>
            <a:r>
              <a:rPr lang="fr-FR" u="sng" baseline="0" dirty="0"/>
              <a:t>Plan: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Comprendre le fonctionnement des formations des cadres en FWB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Fondements et objectifs de la réforme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Recommandations de la FWB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Traduction des recommandations par l’AFT. ..Modifications </a:t>
            </a:r>
            <a:r>
              <a:rPr lang="fr-FR" u="none" baseline="0"/>
              <a:t>et nouveautés</a:t>
            </a:r>
            <a:endParaRPr lang="fr-FR" u="non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104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6100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4A83B1E3-BA72-478B-9439-7C3B5D3C8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E2233EEB-EC6E-4A64-8D29-4B0C5673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A3E3BC2F-9FD2-492F-BF7D-358C325F2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DB07BA-8156-4CA6-978C-48FB778D02AE}" type="slidenum">
              <a:rPr lang="fr-BE" altLang="fr-FR" smtClean="0"/>
              <a:pPr>
                <a:spcBef>
                  <a:spcPct val="0"/>
                </a:spcBef>
              </a:pPr>
              <a:t>16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>
            <a:extLst>
              <a:ext uri="{FF2B5EF4-FFF2-40B4-BE49-F238E27FC236}">
                <a16:creationId xmlns:a16="http://schemas.microsoft.com/office/drawing/2014/main" id="{20EFAD49-9D25-4610-9432-78ACC82A9F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>
            <a:extLst>
              <a:ext uri="{FF2B5EF4-FFF2-40B4-BE49-F238E27FC236}">
                <a16:creationId xmlns:a16="http://schemas.microsoft.com/office/drawing/2014/main" id="{516BE698-9CA9-492C-A7E3-643157F0B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3796" name="Espace réservé du numéro de diapositive 3">
            <a:extLst>
              <a:ext uri="{FF2B5EF4-FFF2-40B4-BE49-F238E27FC236}">
                <a16:creationId xmlns:a16="http://schemas.microsoft.com/office/drawing/2014/main" id="{E8FC02B3-2527-4C78-8BAB-0A695434B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9119AD-3A17-42AA-90AE-062FA9EBDBEC}" type="slidenum">
              <a:rPr lang="fr-BE" altLang="fr-FR" smtClean="0"/>
              <a:pPr>
                <a:spcBef>
                  <a:spcPct val="0"/>
                </a:spcBef>
              </a:pPr>
              <a:t>17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096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59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096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610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610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575" indent="-168575">
              <a:buFont typeface="Arial" pitchFamily="34" charset="0"/>
              <a:buChar char="•"/>
            </a:pPr>
            <a:r>
              <a:rPr lang="fr-FR" u="sng" baseline="0" dirty="0"/>
              <a:t>Remerciements: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Réorganisation…désignation chef secteur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FWB 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Aides passées et futures dans projet ambitieux</a:t>
            </a:r>
          </a:p>
          <a:p>
            <a:pPr marL="1067648" lvl="2" indent="-168575">
              <a:buFont typeface="Arial" pitchFamily="34" charset="0"/>
              <a:buChar char="•"/>
            </a:pPr>
            <a:r>
              <a:rPr lang="fr-FR" u="none" baseline="0" dirty="0"/>
              <a:t>Chargés de cours et Brigitte</a:t>
            </a:r>
          </a:p>
          <a:p>
            <a:pPr marL="168575" indent="-168575">
              <a:buFont typeface="Arial" pitchFamily="34" charset="0"/>
              <a:buChar char="•"/>
            </a:pPr>
            <a:r>
              <a:rPr lang="fr-FR" u="sng" baseline="0" dirty="0"/>
              <a:t>Plan: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Comprendre le fonctionnement des formations des cadres en FWB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Fondements et objectifs de la réforme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Recommandations de la FWB</a:t>
            </a:r>
          </a:p>
          <a:p>
            <a:pPr marL="618112" lvl="1" indent="-168575">
              <a:buFont typeface="Arial" pitchFamily="34" charset="0"/>
              <a:buChar char="•"/>
            </a:pPr>
            <a:r>
              <a:rPr lang="fr-FR" u="none" baseline="0" dirty="0"/>
              <a:t>Traduction des recommandations par l’AFT. ..Modifications </a:t>
            </a:r>
            <a:r>
              <a:rPr lang="fr-FR" u="none" baseline="0"/>
              <a:t>et nouveautés</a:t>
            </a:r>
            <a:endParaRPr lang="fr-FR" u="non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871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218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54BFB-01CD-42A9-B9BF-AE0A960EDF68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685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5943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59436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8229600" cy="4724400"/>
          </a:xfrm>
        </p:spPr>
        <p:txBody>
          <a:bodyPr/>
          <a:lstStyle/>
          <a:p>
            <a:r>
              <a:rPr lang="fr-FR"/>
              <a:t>Cliquez sur l'icône pour ajouter un tableau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09600" y="1295400"/>
            <a:ext cx="8229600" cy="4724400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6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1A2A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6AA0CC"/>
                </a:solidFill>
              </a:defRPr>
            </a:lvl1pPr>
          </a:lstStyle>
          <a:p>
            <a:endParaRPr lang="fr-BE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6AA0CC"/>
                </a:solidFill>
              </a:defRPr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Futura Bk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Futura Bk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Futura Bk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Futura Bk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Futura Bk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Futura Bk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Futura Bk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Futura Bk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rgbClr val="FFFF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FFFF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FFFF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FFFF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FFFF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FFFF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FFFF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FFFF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6041D1D-AE16-4565-B282-A7576C4DB25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hyperlink" Target="Compte%20&#224;%20rebours.ppt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file:///C:\Users\sebcl\Dropbox\Mon%20Tennis%20Clubs\Support%20R&#233;unions%20Parents.pptx#-1,1,Pr&#233;sentation PowerPoint" TargetMode="Externa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6" Type="http://schemas.openxmlformats.org/officeDocument/2006/relationships/hyperlink" Target="Compte%20&#224;%20rebours.ppt" TargetMode="External"/><Relationship Id="rId5" Type="http://schemas.openxmlformats.org/officeDocument/2006/relationships/image" Target="../media/image6.png"/><Relationship Id="rId4" Type="http://schemas.openxmlformats.org/officeDocument/2006/relationships/hyperlink" Target="file:///C:\Users\sebcl\Dropbox\aft%20axe%201\Entra&#238;nements%20R&#233;gionaux\R&#233;union%20des%20parents%20+%20entra&#238;neurs\2018-2019\Parents\R&#233;union%20Parents%20AFT%20Sept%202018.pptx#-1,1,Pr&#233;sentation PowerPoin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hyperlink" Target="Compte%20&#224;%20rebours.ppt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jpeg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6" Type="http://schemas.openxmlformats.org/officeDocument/2006/relationships/image" Target="../media/image17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6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5.jpeg"/><Relationship Id="rId9" Type="http://schemas.openxmlformats.org/officeDocument/2006/relationships/diagramData" Target="../diagrams/data1.xml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5" Type="http://schemas.openxmlformats.org/officeDocument/2006/relationships/hyperlink" Target="file:///C:\Users\sebcl\Dropbox\aft%20axe%201\Entra&#238;nements%20R&#233;gionaux\R&#233;union%20des%20parents%20+%20entra&#238;neurs\2018-2019\Parents\R&#233;union%20des%20parents%20d&#233;c%2018%20V2.pptx#-1,1,Pr&#233;sentation PowerPoint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hyperlink" Target="Compte%20&#224;%20rebours.ppt" TargetMode="External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hyperlink" Target="Compte%20&#224;%20rebours.ppt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3528392"/>
          </a:xfrm>
        </p:spPr>
        <p:txBody>
          <a:bodyPr anchor="t"/>
          <a:lstStyle/>
          <a:p>
            <a:br>
              <a:rPr lang="fr-FR" sz="4800" u="sng" dirty="0">
                <a:solidFill>
                  <a:srgbClr val="FF0000"/>
                </a:solidFill>
              </a:rPr>
            </a:br>
            <a:br>
              <a:rPr lang="fr-FR" u="sng" dirty="0"/>
            </a:br>
            <a:br>
              <a:rPr lang="fr-FR" dirty="0"/>
            </a:br>
            <a:r>
              <a:rPr lang="fr-FR" sz="4800" u="sng" dirty="0">
                <a:solidFill>
                  <a:srgbClr val="FF0000"/>
                </a:solidFill>
              </a:rPr>
              <a:t> </a:t>
            </a:r>
            <a:endParaRPr lang="fr-BE" sz="4800" u="sng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896591"/>
            <a:ext cx="7776864" cy="2971800"/>
          </a:xfrm>
        </p:spPr>
        <p:txBody>
          <a:bodyPr>
            <a:normAutofit lnSpcReduction="10000"/>
          </a:bodyPr>
          <a:lstStyle/>
          <a:p>
            <a:r>
              <a:rPr lang="fr-BE" sz="4800" dirty="0"/>
              <a:t>Comment aider les parents dans le projet tennistique de leur enfant?  </a:t>
            </a:r>
          </a:p>
          <a:p>
            <a:r>
              <a:rPr lang="fr-FR" sz="1800" b="1" i="1" dirty="0"/>
              <a:t>Formation continue AFT</a:t>
            </a:r>
          </a:p>
          <a:p>
            <a:r>
              <a:rPr lang="fr-FR" sz="1800" b="1" i="1" dirty="0">
                <a:solidFill>
                  <a:srgbClr val="FF0000"/>
                </a:solidFill>
              </a:rPr>
              <a:t>Novembre 2018</a:t>
            </a:r>
            <a:endParaRPr lang="fr-BE" sz="1800" b="1" i="1" dirty="0">
              <a:solidFill>
                <a:srgbClr val="FF0000"/>
              </a:solidFill>
            </a:endParaRPr>
          </a:p>
          <a:p>
            <a:endParaRPr lang="fr-BE" dirty="0"/>
          </a:p>
        </p:txBody>
      </p:sp>
      <p:pic>
        <p:nvPicPr>
          <p:cNvPr id="5" name="Image 4" descr="logo aft mofifi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4985" y="596830"/>
            <a:ext cx="3907215" cy="211209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15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3528392"/>
          </a:xfrm>
        </p:spPr>
        <p:txBody>
          <a:bodyPr anchor="t"/>
          <a:lstStyle/>
          <a:p>
            <a:br>
              <a:rPr lang="fr-FR" sz="4800" u="sng" dirty="0">
                <a:solidFill>
                  <a:srgbClr val="FF0000"/>
                </a:solidFill>
              </a:rPr>
            </a:br>
            <a:br>
              <a:rPr lang="fr-FR" u="sng" dirty="0"/>
            </a:br>
            <a:br>
              <a:rPr lang="fr-FR" dirty="0"/>
            </a:br>
            <a:r>
              <a:rPr lang="fr-FR" sz="4800" u="sng" dirty="0">
                <a:solidFill>
                  <a:srgbClr val="FF0000"/>
                </a:solidFill>
              </a:rPr>
              <a:t> </a:t>
            </a:r>
            <a:endParaRPr lang="fr-BE" sz="4800" u="sng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896591"/>
            <a:ext cx="7776864" cy="2971800"/>
          </a:xfrm>
        </p:spPr>
        <p:txBody>
          <a:bodyPr>
            <a:normAutofit/>
          </a:bodyPr>
          <a:lstStyle/>
          <a:p>
            <a:r>
              <a:rPr lang="fr-BE" sz="4800" dirty="0"/>
              <a:t>Contenu et structure de la communication</a:t>
            </a:r>
            <a:endParaRPr lang="fr-BE" dirty="0"/>
          </a:p>
        </p:txBody>
      </p:sp>
      <p:pic>
        <p:nvPicPr>
          <p:cNvPr id="5" name="Image 4" descr="logo aft mofifi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4985" y="596830"/>
            <a:ext cx="3907215" cy="211209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3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842E484-230E-439F-91D9-A1C5A93BFD17}"/>
              </a:ext>
            </a:extLst>
          </p:cNvPr>
          <p:cNvSpPr txBox="1"/>
          <p:nvPr/>
        </p:nvSpPr>
        <p:spPr>
          <a:xfrm>
            <a:off x="88924" y="1306142"/>
            <a:ext cx="7334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u="sng" dirty="0"/>
              <a:t>Quelle est la structure d’un diaporama d’une réunion d’information pour le loisir? </a:t>
            </a:r>
            <a:endParaRPr lang="fr-BE" sz="280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3C2E1D6-96F5-4DB7-975A-43BFE2E1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0" y="274638"/>
            <a:ext cx="6016363" cy="685404"/>
          </a:xfrm>
        </p:spPr>
        <p:txBody>
          <a:bodyPr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1-2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C1A5C9-7DB5-47AD-8467-5B0A8FDD6A7D}"/>
              </a:ext>
            </a:extLst>
          </p:cNvPr>
          <p:cNvSpPr txBox="1"/>
          <p:nvPr/>
        </p:nvSpPr>
        <p:spPr>
          <a:xfrm>
            <a:off x="1212267" y="6104156"/>
            <a:ext cx="131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45 minutes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C0F5F7-4A73-4102-9782-225F38CE2BB7}"/>
              </a:ext>
            </a:extLst>
          </p:cNvPr>
          <p:cNvSpPr txBox="1"/>
          <p:nvPr/>
        </p:nvSpPr>
        <p:spPr>
          <a:xfrm>
            <a:off x="71502" y="3196848"/>
            <a:ext cx="5059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Présenter le diaporama « Parents » Mon Tennis (20 min.)</a:t>
            </a:r>
          </a:p>
          <a:p>
            <a:r>
              <a:rPr lang="fr-BE" dirty="0"/>
              <a:t>Analyser  par 1 (pdt présentation) -2 (20 min)</a:t>
            </a:r>
          </a:p>
          <a:p>
            <a:r>
              <a:rPr lang="fr-BE" dirty="0"/>
              <a:t>Synthèse sur </a:t>
            </a:r>
            <a:r>
              <a:rPr lang="fr-BE" dirty="0" err="1"/>
              <a:t>flipchart</a:t>
            </a:r>
            <a:r>
              <a:rPr lang="fr-BE" dirty="0"/>
              <a:t> (5min.)</a:t>
            </a:r>
          </a:p>
        </p:txBody>
      </p:sp>
      <p:sp>
        <p:nvSpPr>
          <p:cNvPr id="2" name="Bouton d'action : Document 1">
            <a:hlinkClick r:id="rId4" action="ppaction://hlinkpres?slideindex=1&amp;slidetitle=Présentation PowerPoint" highlightClick="1"/>
            <a:extLst>
              <a:ext uri="{FF2B5EF4-FFF2-40B4-BE49-F238E27FC236}">
                <a16:creationId xmlns:a16="http://schemas.microsoft.com/office/drawing/2014/main" id="{0D0872DA-E75B-4958-8B66-3F01FB747E5E}"/>
              </a:ext>
            </a:extLst>
          </p:cNvPr>
          <p:cNvSpPr/>
          <p:nvPr/>
        </p:nvSpPr>
        <p:spPr>
          <a:xfrm>
            <a:off x="3974762" y="4665245"/>
            <a:ext cx="689179" cy="83681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81478F-E734-4CA5-8239-BC947138E157}"/>
              </a:ext>
            </a:extLst>
          </p:cNvPr>
          <p:cNvSpPr txBox="1"/>
          <p:nvPr/>
        </p:nvSpPr>
        <p:spPr>
          <a:xfrm>
            <a:off x="185584" y="236849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Pas souvent utilisé alors que très important!!</a:t>
            </a:r>
          </a:p>
        </p:txBody>
      </p:sp>
      <p:pic>
        <p:nvPicPr>
          <p:cNvPr id="15" name="Image 14" descr="logo aft mofifiable.png">
            <a:extLst>
              <a:ext uri="{FF2B5EF4-FFF2-40B4-BE49-F238E27FC236}">
                <a16:creationId xmlns:a16="http://schemas.microsoft.com/office/drawing/2014/main" id="{F477B071-2DB5-4763-9679-DAE5BC0C331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pic>
        <p:nvPicPr>
          <p:cNvPr id="12" name="Image 11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127E1C33-CF89-4B20-B957-A61F334E598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0079" y="5521106"/>
            <a:ext cx="1008112" cy="11661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A9E7FE4-DCEF-4FC9-808D-CDDB49F20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01" y="2996952"/>
            <a:ext cx="2539682" cy="253968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E559C12-11A1-4DBD-8533-647004CA159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3048" y="115192"/>
            <a:ext cx="1518764" cy="1139073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6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842E484-230E-439F-91D9-A1C5A93BFD17}"/>
              </a:ext>
            </a:extLst>
          </p:cNvPr>
          <p:cNvSpPr txBox="1"/>
          <p:nvPr/>
        </p:nvSpPr>
        <p:spPr>
          <a:xfrm>
            <a:off x="539552" y="1389097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u="sng" dirty="0"/>
              <a:t>Création d’un contenu d’un diaporama </a:t>
            </a:r>
          </a:p>
          <a:p>
            <a:r>
              <a:rPr lang="fr-BE" sz="2800" b="1" u="sng" dirty="0"/>
              <a:t>pour les parents de compétiteurs </a:t>
            </a:r>
            <a:endParaRPr lang="fr-BE" sz="280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3C2E1D6-96F5-4DB7-975A-43BFE2E1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0" y="274638"/>
            <a:ext cx="6016363" cy="685404"/>
          </a:xfrm>
        </p:spPr>
        <p:txBody>
          <a:bodyPr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Jeu Interactif (SP)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C1A5C9-7DB5-47AD-8467-5B0A8FDD6A7D}"/>
              </a:ext>
            </a:extLst>
          </p:cNvPr>
          <p:cNvSpPr txBox="1"/>
          <p:nvPr/>
        </p:nvSpPr>
        <p:spPr>
          <a:xfrm>
            <a:off x="1221145" y="6103426"/>
            <a:ext cx="131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40 minutes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C0F5F7-4A73-4102-9782-225F38CE2BB7}"/>
              </a:ext>
            </a:extLst>
          </p:cNvPr>
          <p:cNvSpPr txBox="1"/>
          <p:nvPr/>
        </p:nvSpPr>
        <p:spPr>
          <a:xfrm>
            <a:off x="2915816" y="4146781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fr-BE" dirty="0"/>
              <a:t>X groupes de 4 participants travail en gr.</a:t>
            </a:r>
          </a:p>
          <a:p>
            <a:endParaRPr lang="fr-BE" dirty="0"/>
          </a:p>
          <a:p>
            <a:r>
              <a:rPr lang="fr-BE" dirty="0"/>
              <a:t>Formateur donne les dossiers vierges</a:t>
            </a:r>
          </a:p>
        </p:txBody>
      </p:sp>
      <p:sp>
        <p:nvSpPr>
          <p:cNvPr id="2" name="Bouton d'action : Document 1">
            <a:hlinkClick r:id="rId4" action="ppaction://hlinkpres?slideindex=1&amp;slidetitle=Présentation PowerPoint" highlightClick="1"/>
            <a:extLst>
              <a:ext uri="{FF2B5EF4-FFF2-40B4-BE49-F238E27FC236}">
                <a16:creationId xmlns:a16="http://schemas.microsoft.com/office/drawing/2014/main" id="{0D0872DA-E75B-4958-8B66-3F01FB747E5E}"/>
              </a:ext>
            </a:extLst>
          </p:cNvPr>
          <p:cNvSpPr/>
          <p:nvPr/>
        </p:nvSpPr>
        <p:spPr>
          <a:xfrm>
            <a:off x="822147" y="3345020"/>
            <a:ext cx="792088" cy="83681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81478F-E734-4CA5-8239-BC947138E157}"/>
              </a:ext>
            </a:extLst>
          </p:cNvPr>
          <p:cNvSpPr txBox="1"/>
          <p:nvPr/>
        </p:nvSpPr>
        <p:spPr>
          <a:xfrm>
            <a:off x="2575709" y="301635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FFFF00"/>
                </a:solidFill>
              </a:rPr>
              <a:t>Différences ?? Similitudes??</a:t>
            </a:r>
          </a:p>
        </p:txBody>
      </p:sp>
      <p:pic>
        <p:nvPicPr>
          <p:cNvPr id="12" name="Image 11" descr="logo aft mofifiable.png">
            <a:extLst>
              <a:ext uri="{FF2B5EF4-FFF2-40B4-BE49-F238E27FC236}">
                <a16:creationId xmlns:a16="http://schemas.microsoft.com/office/drawing/2014/main" id="{1921DB7D-4041-4D93-AA7B-2090BFA83C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pic>
        <p:nvPicPr>
          <p:cNvPr id="15" name="Image 14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49500067-06C3-4A75-A90B-C7F44045B74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0079" y="5521106"/>
            <a:ext cx="1008112" cy="11661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9355CE7-266C-4EC8-A274-FAB45273966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3048" y="115192"/>
            <a:ext cx="1518764" cy="1139073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6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aft mofifiable.png">
            <a:extLst>
              <a:ext uri="{FF2B5EF4-FFF2-40B4-BE49-F238E27FC236}">
                <a16:creationId xmlns:a16="http://schemas.microsoft.com/office/drawing/2014/main" id="{09EF75FE-7079-49ED-8768-1075586C56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C733D06-6E82-4CC8-8F33-9671DCB4ECA7}"/>
              </a:ext>
            </a:extLst>
          </p:cNvPr>
          <p:cNvSpPr txBox="1"/>
          <p:nvPr/>
        </p:nvSpPr>
        <p:spPr>
          <a:xfrm>
            <a:off x="2195736" y="476672"/>
            <a:ext cx="64807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F8F828"/>
                </a:solidFill>
              </a:rPr>
              <a:t>Paramètres d’une création d’un diaporama</a:t>
            </a:r>
          </a:p>
          <a:p>
            <a:endParaRPr lang="fr-BE" sz="2800" dirty="0"/>
          </a:p>
          <a:p>
            <a:pPr marL="342900" indent="-342900">
              <a:buFont typeface="+mj-lt"/>
              <a:buAutoNum type="arabicPeriod"/>
            </a:pPr>
            <a:r>
              <a:rPr lang="fr-BE" sz="2400" dirty="0"/>
              <a:t>Couverture avec sujet de la réunion 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/>
              <a:t>Philosophie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Générale du club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Sportive de l’école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Du projet présenté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/>
              <a:t>Objectifs du programme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/>
              <a:t>Programme pédagogique (contenu)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/>
              <a:t>Outils utilisés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Planification / calendrier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D’évaluation / identification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/>
              <a:t>Outils de communication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501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3528392"/>
          </a:xfrm>
        </p:spPr>
        <p:txBody>
          <a:bodyPr anchor="t"/>
          <a:lstStyle/>
          <a:p>
            <a:br>
              <a:rPr lang="fr-FR" sz="4800" u="sng" dirty="0">
                <a:solidFill>
                  <a:srgbClr val="FF0000"/>
                </a:solidFill>
              </a:rPr>
            </a:br>
            <a:br>
              <a:rPr lang="fr-FR" u="sng" dirty="0"/>
            </a:br>
            <a:br>
              <a:rPr lang="fr-FR" dirty="0"/>
            </a:br>
            <a:r>
              <a:rPr lang="fr-FR" sz="4800" u="sng" dirty="0">
                <a:solidFill>
                  <a:srgbClr val="FF0000"/>
                </a:solidFill>
              </a:rPr>
              <a:t> </a:t>
            </a:r>
            <a:endParaRPr lang="fr-BE" sz="4800" u="sng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896591"/>
            <a:ext cx="7776864" cy="2971800"/>
          </a:xfrm>
        </p:spPr>
        <p:txBody>
          <a:bodyPr>
            <a:normAutofit/>
          </a:bodyPr>
          <a:lstStyle/>
          <a:p>
            <a:r>
              <a:rPr lang="fr-BE" sz="4800" dirty="0"/>
              <a:t>Parents difficiles</a:t>
            </a:r>
            <a:endParaRPr lang="fr-BE" dirty="0"/>
          </a:p>
        </p:txBody>
      </p:sp>
      <p:pic>
        <p:nvPicPr>
          <p:cNvPr id="5" name="Image 4" descr="logo aft mofifi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4985" y="596830"/>
            <a:ext cx="3907215" cy="211209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2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79512" y="1600201"/>
            <a:ext cx="8856984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2600" b="1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fr-BE" sz="18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42E484-230E-439F-91D9-A1C5A93BFD17}"/>
              </a:ext>
            </a:extLst>
          </p:cNvPr>
          <p:cNvSpPr txBox="1"/>
          <p:nvPr/>
        </p:nvSpPr>
        <p:spPr>
          <a:xfrm>
            <a:off x="2267744" y="5302949"/>
            <a:ext cx="5404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 groupes de X participants</a:t>
            </a:r>
          </a:p>
          <a:p>
            <a:r>
              <a:rPr lang="fr-BE" dirty="0"/>
              <a:t>4 rotations (2 pour colonne 1 et 2 pour colonnes 2)</a:t>
            </a:r>
          </a:p>
          <a:p>
            <a:r>
              <a:rPr lang="fr-BE" dirty="0"/>
              <a:t> </a:t>
            </a:r>
            <a:r>
              <a:rPr lang="fr-BE" b="1" u="sng" dirty="0"/>
              <a:t>4 x 8minutes</a:t>
            </a:r>
          </a:p>
          <a:p>
            <a:endParaRPr lang="fr-BE" b="1" u="sng" dirty="0"/>
          </a:p>
          <a:p>
            <a:r>
              <a:rPr lang="fr-BE" dirty="0"/>
              <a:t>+ Synthèse + photo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3C2E1D6-96F5-4DB7-975A-43BFE2E1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0" y="274638"/>
            <a:ext cx="6016363" cy="685404"/>
          </a:xfrm>
        </p:spPr>
        <p:txBody>
          <a:bodyPr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RONDE DES TABLEAUX ‘’T’’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34E83A1-056C-46FA-A332-9A05C6498E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5761" y="1628800"/>
          <a:ext cx="7092702" cy="326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351">
                  <a:extLst>
                    <a:ext uri="{9D8B030D-6E8A-4147-A177-3AD203B41FA5}">
                      <a16:colId xmlns:a16="http://schemas.microsoft.com/office/drawing/2014/main" val="3962475742"/>
                    </a:ext>
                  </a:extLst>
                </a:gridCol>
                <a:gridCol w="3546351">
                  <a:extLst>
                    <a:ext uri="{9D8B030D-6E8A-4147-A177-3AD203B41FA5}">
                      <a16:colId xmlns:a16="http://schemas.microsoft.com/office/drawing/2014/main" val="2392874320"/>
                    </a:ext>
                  </a:extLst>
                </a:gridCol>
              </a:tblGrid>
              <a:tr h="411599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1 PARENT DIFFICILE C’EST QUOI?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COMMENT AGIR OU REAGIR?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81375"/>
                  </a:ext>
                </a:extLst>
              </a:tr>
              <a:tr h="2851783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7633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436096" y="1432355"/>
            <a:ext cx="2880320" cy="36966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69104C-5FE9-4326-A113-8D055E91AB06}"/>
              </a:ext>
            </a:extLst>
          </p:cNvPr>
          <p:cNvSpPr txBox="1"/>
          <p:nvPr/>
        </p:nvSpPr>
        <p:spPr>
          <a:xfrm>
            <a:off x="228539" y="3051630"/>
            <a:ext cx="131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45 minutes</a:t>
            </a:r>
          </a:p>
        </p:txBody>
      </p:sp>
      <p:pic>
        <p:nvPicPr>
          <p:cNvPr id="12" name="Image 11" descr="logo aft mofifiable.png">
            <a:extLst>
              <a:ext uri="{FF2B5EF4-FFF2-40B4-BE49-F238E27FC236}">
                <a16:creationId xmlns:a16="http://schemas.microsoft.com/office/drawing/2014/main" id="{23AC535D-19A2-4B97-9CAA-50A2CF29BD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pic>
        <p:nvPicPr>
          <p:cNvPr id="13" name="Image 12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EE738A69-6A82-47B2-A79D-56148C01621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079" y="5521106"/>
            <a:ext cx="1008112" cy="11661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DB3CECC-52ED-4BB4-80CE-B5AED6D427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3048" y="115192"/>
            <a:ext cx="1518764" cy="1139073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5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6997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>
            <a:extLst>
              <a:ext uri="{FF2B5EF4-FFF2-40B4-BE49-F238E27FC236}">
                <a16:creationId xmlns:a16="http://schemas.microsoft.com/office/drawing/2014/main" id="{D1361EC3-DC6A-4861-BD06-9AA0655D29BD}"/>
              </a:ext>
            </a:extLst>
          </p:cNvPr>
          <p:cNvGrpSpPr>
            <a:grpSpLocks/>
          </p:cNvGrpSpPr>
          <p:nvPr/>
        </p:nvGrpSpPr>
        <p:grpSpPr bwMode="auto">
          <a:xfrm>
            <a:off x="323528" y="1687904"/>
            <a:ext cx="2959025" cy="733978"/>
            <a:chOff x="0" y="0"/>
            <a:chExt cx="4464496" cy="75313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A07DC9C-705C-4E3B-A8BD-C79C89E9FBB7}"/>
                </a:ext>
              </a:extLst>
            </p:cNvPr>
            <p:cNvSpPr/>
            <p:nvPr/>
          </p:nvSpPr>
          <p:spPr>
            <a:xfrm>
              <a:off x="0" y="0"/>
              <a:ext cx="4464496" cy="7531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C0BC76E5-D02C-4257-9F01-77E377292ABF}"/>
                </a:ext>
              </a:extLst>
            </p:cNvPr>
            <p:cNvSpPr txBox="1"/>
            <p:nvPr/>
          </p:nvSpPr>
          <p:spPr>
            <a:xfrm>
              <a:off x="968128" y="0"/>
              <a:ext cx="3496368" cy="753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 dirty="0"/>
                <a:t>PLAISIR - SERIEUX</a:t>
              </a:r>
              <a:endParaRPr lang="fr-BE" sz="2400" dirty="0"/>
            </a:p>
          </p:txBody>
        </p:sp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F6B6422-E9A2-47BB-9ACF-4DD8C6732C96}"/>
              </a:ext>
            </a:extLst>
          </p:cNvPr>
          <p:cNvSpPr/>
          <p:nvPr/>
        </p:nvSpPr>
        <p:spPr>
          <a:xfrm>
            <a:off x="433346" y="1763500"/>
            <a:ext cx="591654" cy="586456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/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e 8">
            <a:extLst>
              <a:ext uri="{FF2B5EF4-FFF2-40B4-BE49-F238E27FC236}">
                <a16:creationId xmlns:a16="http://schemas.microsoft.com/office/drawing/2014/main" id="{49453627-160A-49A2-AEF8-A61ABBAE2689}"/>
              </a:ext>
            </a:extLst>
          </p:cNvPr>
          <p:cNvGrpSpPr>
            <a:grpSpLocks/>
          </p:cNvGrpSpPr>
          <p:nvPr/>
        </p:nvGrpSpPr>
        <p:grpSpPr bwMode="auto">
          <a:xfrm>
            <a:off x="320353" y="2601758"/>
            <a:ext cx="2957973" cy="732432"/>
            <a:chOff x="0" y="828443"/>
            <a:chExt cx="4464496" cy="75313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BC746CE0-5C99-434C-8855-64521B83F80F}"/>
                </a:ext>
              </a:extLst>
            </p:cNvPr>
            <p:cNvSpPr/>
            <p:nvPr/>
          </p:nvSpPr>
          <p:spPr>
            <a:xfrm>
              <a:off x="0" y="828443"/>
              <a:ext cx="4464496" cy="7531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19224"/>
                <a:satOff val="6098"/>
                <a:lumOff val="10930"/>
                <a:alphaOff val="0"/>
              </a:schemeClr>
            </a:fillRef>
            <a:effectRef idx="0">
              <a:schemeClr val="accent3">
                <a:shade val="50000"/>
                <a:hueOff val="19224"/>
                <a:satOff val="6098"/>
                <a:lumOff val="10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 : coins arrondis 4">
              <a:extLst>
                <a:ext uri="{FF2B5EF4-FFF2-40B4-BE49-F238E27FC236}">
                  <a16:creationId xmlns:a16="http://schemas.microsoft.com/office/drawing/2014/main" id="{F8CF3469-A1CE-4220-98B1-08D6A11DFE26}"/>
                </a:ext>
              </a:extLst>
            </p:cNvPr>
            <p:cNvSpPr txBox="1"/>
            <p:nvPr/>
          </p:nvSpPr>
          <p:spPr>
            <a:xfrm>
              <a:off x="968472" y="828443"/>
              <a:ext cx="3496024" cy="753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/>
                <a:t>FAMILLE</a:t>
              </a:r>
              <a:endParaRPr lang="fr-BE" sz="2400" dirty="0"/>
            </a:p>
          </p:txBody>
        </p:sp>
      </p:grp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F7BAEED-6C2E-4CB7-B221-1F0F436194E1}"/>
              </a:ext>
            </a:extLst>
          </p:cNvPr>
          <p:cNvSpPr/>
          <p:nvPr/>
        </p:nvSpPr>
        <p:spPr>
          <a:xfrm>
            <a:off x="433066" y="2658907"/>
            <a:ext cx="592226" cy="585637"/>
          </a:xfrm>
          <a:prstGeom prst="roundRect">
            <a:avLst>
              <a:gd name="adj" fmla="val 10000"/>
            </a:avLst>
          </a:prstGeom>
          <a:blipFill rotWithShape="1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885"/>
              <a:satOff val="58"/>
              <a:lumOff val="-24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e 12">
            <a:extLst>
              <a:ext uri="{FF2B5EF4-FFF2-40B4-BE49-F238E27FC236}">
                <a16:creationId xmlns:a16="http://schemas.microsoft.com/office/drawing/2014/main" id="{C1D13267-842A-4C22-B38D-35B78357BD90}"/>
              </a:ext>
            </a:extLst>
          </p:cNvPr>
          <p:cNvGrpSpPr>
            <a:grpSpLocks/>
          </p:cNvGrpSpPr>
          <p:nvPr/>
        </p:nvGrpSpPr>
        <p:grpSpPr bwMode="auto">
          <a:xfrm>
            <a:off x="317178" y="3605058"/>
            <a:ext cx="2959025" cy="732432"/>
            <a:chOff x="0" y="1656887"/>
            <a:chExt cx="4464496" cy="75313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3A636A30-7A0C-4B03-A7FD-A27B07E28B42}"/>
                </a:ext>
              </a:extLst>
            </p:cNvPr>
            <p:cNvSpPr/>
            <p:nvPr/>
          </p:nvSpPr>
          <p:spPr>
            <a:xfrm>
              <a:off x="0" y="1656887"/>
              <a:ext cx="4464496" cy="7531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38448"/>
                <a:satOff val="12195"/>
                <a:lumOff val="21860"/>
                <a:alphaOff val="0"/>
              </a:schemeClr>
            </a:fillRef>
            <a:effectRef idx="0">
              <a:schemeClr val="accent3">
                <a:shade val="50000"/>
                <a:hueOff val="38448"/>
                <a:satOff val="12195"/>
                <a:lumOff val="218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 : coins arrondis 4">
              <a:extLst>
                <a:ext uri="{FF2B5EF4-FFF2-40B4-BE49-F238E27FC236}">
                  <a16:creationId xmlns:a16="http://schemas.microsoft.com/office/drawing/2014/main" id="{AA559DB9-DAAB-4E74-946C-3B621EC31EAE}"/>
                </a:ext>
              </a:extLst>
            </p:cNvPr>
            <p:cNvSpPr txBox="1"/>
            <p:nvPr/>
          </p:nvSpPr>
          <p:spPr>
            <a:xfrm>
              <a:off x="968128" y="1656887"/>
              <a:ext cx="3496368" cy="753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/>
                <a:t>FAIR-PLAY</a:t>
              </a:r>
              <a:endParaRPr lang="fr-BE" sz="2400" dirty="0"/>
            </a:p>
          </p:txBody>
        </p:sp>
      </p:grp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0B1443E-A955-41A3-B70A-94429259FD8B}"/>
              </a:ext>
            </a:extLst>
          </p:cNvPr>
          <p:cNvSpPr/>
          <p:nvPr/>
        </p:nvSpPr>
        <p:spPr>
          <a:xfrm>
            <a:off x="423541" y="3679670"/>
            <a:ext cx="591174" cy="587182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771"/>
              <a:satOff val="115"/>
              <a:lumOff val="-49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e 16">
            <a:extLst>
              <a:ext uri="{FF2B5EF4-FFF2-40B4-BE49-F238E27FC236}">
                <a16:creationId xmlns:a16="http://schemas.microsoft.com/office/drawing/2014/main" id="{5F01CB0D-AC1A-43DB-B242-0FCEB9E0DEA7}"/>
              </a:ext>
            </a:extLst>
          </p:cNvPr>
          <p:cNvGrpSpPr>
            <a:grpSpLocks/>
          </p:cNvGrpSpPr>
          <p:nvPr/>
        </p:nvGrpSpPr>
        <p:grpSpPr bwMode="auto">
          <a:xfrm>
            <a:off x="301303" y="4594071"/>
            <a:ext cx="2957973" cy="732432"/>
            <a:chOff x="0" y="2485330"/>
            <a:chExt cx="4464496" cy="75313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BF1CF55B-BBD3-4489-A7D2-85F10FB6DAA7}"/>
                </a:ext>
              </a:extLst>
            </p:cNvPr>
            <p:cNvSpPr/>
            <p:nvPr/>
          </p:nvSpPr>
          <p:spPr>
            <a:xfrm>
              <a:off x="0" y="2485330"/>
              <a:ext cx="4464496" cy="7531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57673"/>
                <a:satOff val="18293"/>
                <a:lumOff val="32790"/>
                <a:alphaOff val="0"/>
              </a:schemeClr>
            </a:fillRef>
            <a:effectRef idx="0">
              <a:schemeClr val="accent3">
                <a:shade val="50000"/>
                <a:hueOff val="57673"/>
                <a:satOff val="18293"/>
                <a:lumOff val="327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 : coins arrondis 4">
              <a:extLst>
                <a:ext uri="{FF2B5EF4-FFF2-40B4-BE49-F238E27FC236}">
                  <a16:creationId xmlns:a16="http://schemas.microsoft.com/office/drawing/2014/main" id="{25515399-37C4-4055-B3A2-9C6B5DA2BFFF}"/>
                </a:ext>
              </a:extLst>
            </p:cNvPr>
            <p:cNvSpPr txBox="1"/>
            <p:nvPr/>
          </p:nvSpPr>
          <p:spPr>
            <a:xfrm>
              <a:off x="968472" y="2485330"/>
              <a:ext cx="3496024" cy="753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/>
                <a:t>CONVIVIALITE</a:t>
              </a:r>
              <a:endParaRPr lang="fr-BE" sz="2400" dirty="0"/>
            </a:p>
          </p:txBody>
        </p:sp>
      </p:grp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92FC1AB-C452-4C8F-948F-4C092D5C1DEA}"/>
              </a:ext>
            </a:extLst>
          </p:cNvPr>
          <p:cNvSpPr/>
          <p:nvPr/>
        </p:nvSpPr>
        <p:spPr>
          <a:xfrm>
            <a:off x="404491" y="4668682"/>
            <a:ext cx="592226" cy="587182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2656"/>
              <a:satOff val="173"/>
              <a:lumOff val="-7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e 24">
            <a:extLst>
              <a:ext uri="{FF2B5EF4-FFF2-40B4-BE49-F238E27FC236}">
                <a16:creationId xmlns:a16="http://schemas.microsoft.com/office/drawing/2014/main" id="{664D404D-C20E-44B0-A5A6-7C9245761E84}"/>
              </a:ext>
            </a:extLst>
          </p:cNvPr>
          <p:cNvGrpSpPr>
            <a:grpSpLocks/>
          </p:cNvGrpSpPr>
          <p:nvPr/>
        </p:nvGrpSpPr>
        <p:grpSpPr bwMode="auto">
          <a:xfrm>
            <a:off x="317178" y="5576888"/>
            <a:ext cx="2959025" cy="732432"/>
            <a:chOff x="0" y="4142218"/>
            <a:chExt cx="4464496" cy="753130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CD812ACD-2D02-4B07-AD77-16BD6304C48D}"/>
                </a:ext>
              </a:extLst>
            </p:cNvPr>
            <p:cNvSpPr/>
            <p:nvPr/>
          </p:nvSpPr>
          <p:spPr>
            <a:xfrm>
              <a:off x="0" y="4142218"/>
              <a:ext cx="4464496" cy="7531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19224"/>
                <a:satOff val="6098"/>
                <a:lumOff val="10930"/>
                <a:alphaOff val="0"/>
              </a:schemeClr>
            </a:fillRef>
            <a:effectRef idx="0">
              <a:schemeClr val="accent3">
                <a:shade val="50000"/>
                <a:hueOff val="19224"/>
                <a:satOff val="6098"/>
                <a:lumOff val="10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 : coins arrondis 4">
              <a:extLst>
                <a:ext uri="{FF2B5EF4-FFF2-40B4-BE49-F238E27FC236}">
                  <a16:creationId xmlns:a16="http://schemas.microsoft.com/office/drawing/2014/main" id="{73709195-D86F-47DC-B2B3-05F2A4E2947D}"/>
                </a:ext>
              </a:extLst>
            </p:cNvPr>
            <p:cNvSpPr txBox="1"/>
            <p:nvPr/>
          </p:nvSpPr>
          <p:spPr>
            <a:xfrm>
              <a:off x="968128" y="4142218"/>
              <a:ext cx="3496368" cy="753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/>
                <a:t>ESPRIT D’EQUIPE</a:t>
              </a:r>
              <a:endParaRPr lang="fr-BE" sz="2400" dirty="0"/>
            </a:p>
          </p:txBody>
        </p: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0A530942-1527-4282-BA02-D931E52C8692}"/>
              </a:ext>
            </a:extLst>
          </p:cNvPr>
          <p:cNvSpPr/>
          <p:nvPr/>
        </p:nvSpPr>
        <p:spPr>
          <a:xfrm>
            <a:off x="433066" y="5650947"/>
            <a:ext cx="592226" cy="587182"/>
          </a:xfrm>
          <a:prstGeom prst="roundRect">
            <a:avLst>
              <a:gd name="adj" fmla="val 10000"/>
            </a:avLst>
          </a:prstGeom>
          <a:blipFill rotWithShape="1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4427"/>
              <a:satOff val="288"/>
              <a:lumOff val="-12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9" name="Espace réservé du contenu 3">
            <a:extLst>
              <a:ext uri="{FF2B5EF4-FFF2-40B4-BE49-F238E27FC236}">
                <a16:creationId xmlns:a16="http://schemas.microsoft.com/office/drawing/2014/main" id="{5E7638E4-EC23-4BF0-B0BC-C76CEA2D272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9095444"/>
              </p:ext>
            </p:extLst>
          </p:nvPr>
        </p:nvGraphicFramePr>
        <p:xfrm>
          <a:off x="4067944" y="1556792"/>
          <a:ext cx="4536504" cy="447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0" name="ZoneTexte 29">
            <a:extLst>
              <a:ext uri="{FF2B5EF4-FFF2-40B4-BE49-F238E27FC236}">
                <a16:creationId xmlns:a16="http://schemas.microsoft.com/office/drawing/2014/main" id="{ECC872C6-9B5C-4497-B7BE-C40874F073A3}"/>
              </a:ext>
            </a:extLst>
          </p:cNvPr>
          <p:cNvSpPr txBox="1"/>
          <p:nvPr/>
        </p:nvSpPr>
        <p:spPr>
          <a:xfrm>
            <a:off x="5004048" y="2879065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rgbClr val="FFC000"/>
                </a:solidFill>
              </a:rPr>
              <a:t>Parents, votre rôle est fondamental, alors soyez prêt à occuper votre espace pleinement, chacun avec son histoire, mais aussi en construisant ,dès le début de l’aventure, l’expérience et l’expertise nécessaire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BF66B8C-11A1-4865-B93F-99D7CF128D72}"/>
              </a:ext>
            </a:extLst>
          </p:cNvPr>
          <p:cNvSpPr txBox="1"/>
          <p:nvPr/>
        </p:nvSpPr>
        <p:spPr>
          <a:xfrm>
            <a:off x="4988274" y="6926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/>
              <a:t>Moyens </a:t>
            </a:r>
          </a:p>
        </p:txBody>
      </p:sp>
      <p:pic>
        <p:nvPicPr>
          <p:cNvPr id="31" name="Image 30" descr="logo aft mofifiable.png">
            <a:extLst>
              <a:ext uri="{FF2B5EF4-FFF2-40B4-BE49-F238E27FC236}">
                <a16:creationId xmlns:a16="http://schemas.microsoft.com/office/drawing/2014/main" id="{711DFED3-8F3C-4025-AEA8-B1E53D70EF0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E6FC23-A679-4E0C-AA08-0487297F8D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326" t="20600" r="24800" b="9402"/>
          <a:stretch/>
        </p:blipFill>
        <p:spPr>
          <a:xfrm>
            <a:off x="335512" y="931032"/>
            <a:ext cx="8295322" cy="460851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E38B0B5-C2E1-47FE-9C45-11532546DEBD}"/>
              </a:ext>
            </a:extLst>
          </p:cNvPr>
          <p:cNvSpPr/>
          <p:nvPr/>
        </p:nvSpPr>
        <p:spPr>
          <a:xfrm>
            <a:off x="2771800" y="3601556"/>
            <a:ext cx="1944216" cy="201622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EFAEB33-0DA8-4693-9692-94053DAA6D1A}"/>
              </a:ext>
            </a:extLst>
          </p:cNvPr>
          <p:cNvSpPr/>
          <p:nvPr/>
        </p:nvSpPr>
        <p:spPr>
          <a:xfrm>
            <a:off x="468266" y="3174436"/>
            <a:ext cx="1944216" cy="201622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4DF30E8-E38C-4787-B40F-C1A00BBB5516}"/>
              </a:ext>
            </a:extLst>
          </p:cNvPr>
          <p:cNvSpPr/>
          <p:nvPr/>
        </p:nvSpPr>
        <p:spPr>
          <a:xfrm>
            <a:off x="6287877" y="690213"/>
            <a:ext cx="1944216" cy="201622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99BC46-815F-40B0-BDE0-E283F4D0350A}"/>
              </a:ext>
            </a:extLst>
          </p:cNvPr>
          <p:cNvSpPr/>
          <p:nvPr/>
        </p:nvSpPr>
        <p:spPr>
          <a:xfrm>
            <a:off x="3528615" y="1772816"/>
            <a:ext cx="1944216" cy="201622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outon d'action : Document 7">
            <a:hlinkClick r:id="rId5" action="ppaction://hlinkpres?slideindex=1&amp;slidetitle=Présentation PowerPoint" highlightClick="1"/>
            <a:extLst>
              <a:ext uri="{FF2B5EF4-FFF2-40B4-BE49-F238E27FC236}">
                <a16:creationId xmlns:a16="http://schemas.microsoft.com/office/drawing/2014/main" id="{20C6596D-5325-4786-9A1C-7C5A8E1FF605}"/>
              </a:ext>
            </a:extLst>
          </p:cNvPr>
          <p:cNvSpPr/>
          <p:nvPr/>
        </p:nvSpPr>
        <p:spPr>
          <a:xfrm>
            <a:off x="7956376" y="5780363"/>
            <a:ext cx="674458" cy="83681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2770" name="Image 2">
            <a:extLst>
              <a:ext uri="{FF2B5EF4-FFF2-40B4-BE49-F238E27FC236}">
                <a16:creationId xmlns:a16="http://schemas.microsoft.com/office/drawing/2014/main" id="{0D13458A-FD8C-4FAD-8251-5523CF63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1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67744" y="175180"/>
            <a:ext cx="4716437" cy="632625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LA FORMATION CONTINUE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313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sz="2800" dirty="0">
                <a:solidFill>
                  <a:srgbClr val="FFC000"/>
                </a:solidFill>
              </a:rPr>
              <a:t>Processus de développement de compétences</a:t>
            </a:r>
          </a:p>
          <a:p>
            <a:pPr marL="0" lvl="0" indent="0" algn="ctr">
              <a:buNone/>
            </a:pPr>
            <a:endParaRPr lang="fr-FR" sz="2800" dirty="0">
              <a:solidFill>
                <a:srgbClr val="FFC000"/>
              </a:solidFill>
            </a:endParaRPr>
          </a:p>
          <a:p>
            <a:endParaRPr lang="fr-FR" sz="2400" i="1" dirty="0"/>
          </a:p>
          <a:p>
            <a:pPr lvl="0"/>
            <a:endParaRPr lang="fr-BE" sz="2400" dirty="0"/>
          </a:p>
        </p:txBody>
      </p:sp>
      <p:pic>
        <p:nvPicPr>
          <p:cNvPr id="6" name="Image 5" descr="logo aft mofifi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573815A8-A7DF-4B0B-92FD-AF2B3A4E22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5"/>
          <a:stretch>
            <a:fillRect/>
          </a:stretch>
        </p:blipFill>
        <p:spPr bwMode="auto">
          <a:xfrm>
            <a:off x="115887" y="2492896"/>
            <a:ext cx="8912225" cy="237648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AF75824E-A81B-42D2-8B77-3D21D71AF149}"/>
              </a:ext>
            </a:extLst>
          </p:cNvPr>
          <p:cNvSpPr/>
          <p:nvPr/>
        </p:nvSpPr>
        <p:spPr>
          <a:xfrm>
            <a:off x="431799" y="5257800"/>
            <a:ext cx="8280400" cy="7064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B954E-93E2-46A6-AC7E-A5270C8619B8}"/>
              </a:ext>
            </a:extLst>
          </p:cNvPr>
          <p:cNvSpPr/>
          <p:nvPr/>
        </p:nvSpPr>
        <p:spPr>
          <a:xfrm>
            <a:off x="6372200" y="2204864"/>
            <a:ext cx="2771800" cy="29523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4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67544" y="1440160"/>
            <a:ext cx="4104456" cy="530120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sz="2800" dirty="0">
                <a:solidFill>
                  <a:srgbClr val="FFC000"/>
                </a:solidFill>
              </a:rPr>
              <a:t>Avantages</a:t>
            </a:r>
          </a:p>
          <a:p>
            <a:pPr marL="0" lvl="0" indent="0" algn="ctr">
              <a:buNone/>
            </a:pPr>
            <a:endParaRPr lang="fr-FR" sz="1100" dirty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600" dirty="0"/>
              <a:t>Evolution du jeu et de la société Vs mise à jour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600" dirty="0"/>
              <a:t>Progresser dans son métier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600" dirty="0"/>
              <a:t>Développer des compétences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600" dirty="0"/>
              <a:t>Faire évoluer son club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600" dirty="0"/>
              <a:t>Rencontrer, échanger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600" dirty="0"/>
              <a:t>Proximité &amp; contact DS</a:t>
            </a:r>
          </a:p>
          <a:p>
            <a:endParaRPr lang="fr-FR" sz="2400" i="1" dirty="0"/>
          </a:p>
          <a:p>
            <a:pPr lvl="0"/>
            <a:endParaRPr lang="fr-BE" sz="2400" dirty="0"/>
          </a:p>
        </p:txBody>
      </p:sp>
      <p:pic>
        <p:nvPicPr>
          <p:cNvPr id="6" name="Image 5" descr="logo aft mofifi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B0387B-99FC-44F1-8CDC-E5FD1FA610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0392" y="3922526"/>
            <a:ext cx="2991585" cy="25202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8DE60F-3326-42B7-B8C2-8493CE1107B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1504" y="1229479"/>
            <a:ext cx="3098968" cy="2227383"/>
          </a:xfrm>
          <a:prstGeom prst="rect">
            <a:avLst/>
          </a:prstGeom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id="{987DDE9A-0417-4595-89B7-D4BBD5A1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75180"/>
            <a:ext cx="4716437" cy="632625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LA FORMATION CONTINUE</a:t>
            </a:r>
            <a:endParaRPr lang="fr-B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4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313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sz="2800" dirty="0">
                <a:solidFill>
                  <a:srgbClr val="FFC000"/>
                </a:solidFill>
              </a:rPr>
              <a:t>Règles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800" b="1" dirty="0"/>
              <a:t>10 crédits 730 jours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800" b="1" dirty="0"/>
              <a:t>Possibilités :</a:t>
            </a:r>
          </a:p>
          <a:p>
            <a:pPr lvl="1"/>
            <a:r>
              <a:rPr lang="fr-FR" sz="2000" b="1" dirty="0"/>
              <a:t>Calendrier AFT</a:t>
            </a:r>
          </a:p>
          <a:p>
            <a:pPr lvl="2"/>
            <a:r>
              <a:rPr lang="fr-FR" sz="2000" b="1" dirty="0"/>
              <a:t>Formation continue</a:t>
            </a:r>
          </a:p>
          <a:p>
            <a:pPr lvl="2"/>
            <a:r>
              <a:rPr lang="fr-FR" sz="2000" b="1" dirty="0"/>
              <a:t>Formation Initiale</a:t>
            </a:r>
          </a:p>
          <a:p>
            <a:pPr lvl="1"/>
            <a:r>
              <a:rPr lang="fr-FR" sz="2000" b="1" dirty="0"/>
              <a:t>Hors AFT</a:t>
            </a:r>
            <a:endParaRPr lang="fr-BE" sz="2000" dirty="0"/>
          </a:p>
          <a:p>
            <a:pPr lvl="0">
              <a:buClr>
                <a:srgbClr val="DC9E1F"/>
              </a:buClr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FFFFFF"/>
                </a:solidFill>
              </a:rPr>
              <a:t>Suivi</a:t>
            </a:r>
          </a:p>
          <a:p>
            <a:pPr lvl="1">
              <a:buClr>
                <a:srgbClr val="DC9E1F"/>
              </a:buClr>
            </a:pPr>
            <a:r>
              <a:rPr lang="fr-FR" sz="2000" b="1" dirty="0">
                <a:solidFill>
                  <a:srgbClr val="FFFFFF"/>
                </a:solidFill>
              </a:rPr>
              <a:t>Site internet</a:t>
            </a:r>
          </a:p>
          <a:p>
            <a:pPr lvl="1"/>
            <a:endParaRPr lang="fr-FR" sz="2400" b="1" dirty="0"/>
          </a:p>
        </p:txBody>
      </p:sp>
      <p:pic>
        <p:nvPicPr>
          <p:cNvPr id="6" name="Image 5" descr="logo aft mofifiab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C044E0B-920B-48EA-BA83-4265D5AEA8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708920"/>
            <a:ext cx="4104151" cy="2930798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BD0588EC-0642-4F42-AE93-D434C55B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75180"/>
            <a:ext cx="4716437" cy="632625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LA FORMATION CONTINUE</a:t>
            </a:r>
            <a:endParaRPr lang="fr-B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1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157141E-A361-4C78-B1AD-99814D3829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3048" y="115192"/>
            <a:ext cx="1518764" cy="1139073"/>
          </a:xfrm>
          <a:prstGeom prst="flowChartConnector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842E484-230E-439F-91D9-A1C5A93BFD17}"/>
              </a:ext>
            </a:extLst>
          </p:cNvPr>
          <p:cNvSpPr txBox="1"/>
          <p:nvPr/>
        </p:nvSpPr>
        <p:spPr>
          <a:xfrm>
            <a:off x="179516" y="2198623"/>
            <a:ext cx="5740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u="sng" dirty="0"/>
              <a:t>Quelles sont les caractéristiques d’un parent </a:t>
            </a:r>
            <a:r>
              <a:rPr lang="fr-BE" sz="2000" dirty="0"/>
              <a:t>(lambda pas de différence </a:t>
            </a:r>
            <a:r>
              <a:rPr lang="fr-BE" sz="2000" dirty="0" err="1"/>
              <a:t>comp</a:t>
            </a:r>
            <a:r>
              <a:rPr lang="fr-BE" sz="2000" dirty="0"/>
              <a:t> vs loisir)?</a:t>
            </a:r>
            <a:endParaRPr lang="fr-BE" sz="280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3C2E1D6-96F5-4DB7-975A-43BFE2E1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519" y="155572"/>
            <a:ext cx="4860456" cy="685404"/>
          </a:xfrm>
        </p:spPr>
        <p:txBody>
          <a:bodyPr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BRAIN STORMING « BALLE »</a:t>
            </a:r>
          </a:p>
        </p:txBody>
      </p:sp>
      <p:pic>
        <p:nvPicPr>
          <p:cNvPr id="3" name="Image 2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BE328D46-34A7-49BF-8E79-F3EC8E3F22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079" y="5521106"/>
            <a:ext cx="1008112" cy="11661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5C1A5C9-7DB5-47AD-8467-5B0A8FDD6A7D}"/>
              </a:ext>
            </a:extLst>
          </p:cNvPr>
          <p:cNvSpPr txBox="1"/>
          <p:nvPr/>
        </p:nvSpPr>
        <p:spPr>
          <a:xfrm>
            <a:off x="2057489" y="5877272"/>
            <a:ext cx="131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6 minutes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C0F5F7-4A73-4102-9782-225F38CE2BB7}"/>
              </a:ext>
            </a:extLst>
          </p:cNvPr>
          <p:cNvSpPr txBox="1"/>
          <p:nvPr/>
        </p:nvSpPr>
        <p:spPr>
          <a:xfrm>
            <a:off x="179516" y="3620215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Grand groupe unique</a:t>
            </a:r>
          </a:p>
          <a:p>
            <a:r>
              <a:rPr lang="fr-BE" dirty="0"/>
              <a:t>Répondre puis envoyer la balle à qui on veut.</a:t>
            </a:r>
          </a:p>
          <a:p>
            <a:r>
              <a:rPr lang="fr-BE" dirty="0"/>
              <a:t>3 secondes pour répondre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B835B94-CA67-4C27-A29C-A0B6E47B7DE7}"/>
              </a:ext>
            </a:extLst>
          </p:cNvPr>
          <p:cNvSpPr txBox="1"/>
          <p:nvPr/>
        </p:nvSpPr>
        <p:spPr>
          <a:xfrm>
            <a:off x="3494540" y="5886404"/>
            <a:ext cx="26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Formateur prend une photo</a:t>
            </a:r>
          </a:p>
        </p:txBody>
      </p:sp>
      <p:pic>
        <p:nvPicPr>
          <p:cNvPr id="13" name="Image 12" descr="logo aft mofifiable.png">
            <a:extLst>
              <a:ext uri="{FF2B5EF4-FFF2-40B4-BE49-F238E27FC236}">
                <a16:creationId xmlns:a16="http://schemas.microsoft.com/office/drawing/2014/main" id="{E58902F8-48EB-43B6-ADBD-2F27F5A32F9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EF4097-4DDF-4988-B664-6162C51F46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01" y="2996952"/>
            <a:ext cx="2539682" cy="2539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79512" y="1600201"/>
            <a:ext cx="8856984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2600" b="1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fr-BE" sz="18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42E484-230E-439F-91D9-A1C5A93BFD17}"/>
              </a:ext>
            </a:extLst>
          </p:cNvPr>
          <p:cNvSpPr txBox="1"/>
          <p:nvPr/>
        </p:nvSpPr>
        <p:spPr>
          <a:xfrm>
            <a:off x="1810700" y="3657177"/>
            <a:ext cx="71057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 x 2 groupes de X participants</a:t>
            </a:r>
          </a:p>
          <a:p>
            <a:pPr marL="342900" indent="-342900">
              <a:buFont typeface="+mj-lt"/>
              <a:buAutoNum type="alphaUcPeriod"/>
            </a:pPr>
            <a:r>
              <a:rPr lang="fr-BE" dirty="0"/>
              <a:t>2 gr remplissent une colonne qui leur est attribuée / regrouper / </a:t>
            </a:r>
            <a:r>
              <a:rPr lang="fr-BE" b="1" u="sng" dirty="0"/>
              <a:t>2 x 5 minutes</a:t>
            </a:r>
          </a:p>
          <a:p>
            <a:pPr marL="342900" indent="-342900">
              <a:buFont typeface="+mj-lt"/>
              <a:buAutoNum type="alphaUcPeriod"/>
            </a:pPr>
            <a:r>
              <a:rPr lang="fr-BE" dirty="0"/>
              <a:t>Regrouper 2 gr. pour compléter 2 colonnes et enrichir</a:t>
            </a:r>
          </a:p>
          <a:p>
            <a:pPr lvl="1"/>
            <a:r>
              <a:rPr lang="fr-BE" dirty="0"/>
              <a:t>1 – 2 / 1 – 3 / 2 – 3</a:t>
            </a:r>
          </a:p>
          <a:p>
            <a:pPr marL="342900" indent="-342900">
              <a:buFont typeface="+mj-lt"/>
              <a:buAutoNum type="alphaUcPeriod"/>
            </a:pPr>
            <a:r>
              <a:rPr lang="fr-BE" dirty="0"/>
              <a:t>Regrouper 3 gr. Pour compléter </a:t>
            </a:r>
            <a:r>
              <a:rPr lang="fr-BE"/>
              <a:t>3 colonnes et </a:t>
            </a:r>
            <a:r>
              <a:rPr lang="fr-BE" dirty="0"/>
              <a:t>enrichir</a:t>
            </a:r>
          </a:p>
          <a:p>
            <a:pPr lvl="1"/>
            <a:r>
              <a:rPr lang="fr-BE" dirty="0"/>
              <a:t>1 – 2 – 3 / 1 – 2 – 3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Coller les tableaux au mur + photo</a:t>
            </a:r>
          </a:p>
          <a:p>
            <a:pPr lvl="1"/>
            <a:r>
              <a:rPr lang="fr-BE" dirty="0"/>
              <a:t>Si temps, faire une synthèse sous forme de comparaison des 2 tableaux</a:t>
            </a:r>
            <a:endParaRPr lang="fr-BE" b="1" u="sng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3C2E1D6-96F5-4DB7-975A-43BFE2E1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28318"/>
            <a:ext cx="3492304" cy="685404"/>
          </a:xfrm>
        </p:spPr>
        <p:txBody>
          <a:bodyPr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CASSE TETE 3D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34E83A1-056C-46FA-A332-9A05C6498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385210"/>
              </p:ext>
            </p:extLst>
          </p:nvPr>
        </p:nvGraphicFramePr>
        <p:xfrm>
          <a:off x="2279698" y="1874520"/>
          <a:ext cx="616776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921">
                  <a:extLst>
                    <a:ext uri="{9D8B030D-6E8A-4147-A177-3AD203B41FA5}">
                      <a16:colId xmlns:a16="http://schemas.microsoft.com/office/drawing/2014/main" val="3962475742"/>
                    </a:ext>
                  </a:extLst>
                </a:gridCol>
                <a:gridCol w="2055921">
                  <a:extLst>
                    <a:ext uri="{9D8B030D-6E8A-4147-A177-3AD203B41FA5}">
                      <a16:colId xmlns:a16="http://schemas.microsoft.com/office/drawing/2014/main" val="2392874320"/>
                    </a:ext>
                  </a:extLst>
                </a:gridCol>
                <a:gridCol w="2055921">
                  <a:extLst>
                    <a:ext uri="{9D8B030D-6E8A-4147-A177-3AD203B41FA5}">
                      <a16:colId xmlns:a16="http://schemas.microsoft.com/office/drawing/2014/main" val="3003321691"/>
                    </a:ext>
                  </a:extLst>
                </a:gridCol>
              </a:tblGrid>
              <a:tr h="195865"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FFFF00"/>
                          </a:solidFill>
                        </a:rPr>
                        <a:t>1. POURQUOI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FFFF00"/>
                          </a:solidFill>
                        </a:rPr>
                        <a:t>2.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FFFF00"/>
                          </a:solidFill>
                        </a:rPr>
                        <a:t>3. QUAND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81375"/>
                  </a:ext>
                </a:extLst>
              </a:tr>
              <a:tr h="1077257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76332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36BD49B9-6C88-4304-9DF5-4CABDCD0B5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439" y="1914221"/>
            <a:ext cx="1313224" cy="146119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B22E333-4590-472B-B1FA-A9ED74EB3EEB}"/>
              </a:ext>
            </a:extLst>
          </p:cNvPr>
          <p:cNvSpPr txBox="1"/>
          <p:nvPr/>
        </p:nvSpPr>
        <p:spPr>
          <a:xfrm>
            <a:off x="918191" y="123675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u="sng" dirty="0"/>
              <a:t>COMMUNIQUER AVEC LES PARENTS </a:t>
            </a:r>
            <a:r>
              <a:rPr lang="fr-BE" dirty="0"/>
              <a:t>(lambda pas de différence </a:t>
            </a:r>
            <a:r>
              <a:rPr lang="fr-BE" dirty="0" err="1"/>
              <a:t>comp</a:t>
            </a:r>
            <a:r>
              <a:rPr lang="fr-BE" dirty="0"/>
              <a:t> vs loisir)?</a:t>
            </a:r>
            <a:r>
              <a:rPr lang="fr-BE" b="1" u="sng" dirty="0"/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300F946-9769-4B8F-824C-7A0F8E2168EF}"/>
              </a:ext>
            </a:extLst>
          </p:cNvPr>
          <p:cNvSpPr txBox="1"/>
          <p:nvPr/>
        </p:nvSpPr>
        <p:spPr>
          <a:xfrm>
            <a:off x="1218191" y="6309247"/>
            <a:ext cx="131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40 minutes</a:t>
            </a:r>
          </a:p>
        </p:txBody>
      </p:sp>
      <p:pic>
        <p:nvPicPr>
          <p:cNvPr id="11" name="Image 10" descr="logo aft mofifiable.png">
            <a:extLst>
              <a:ext uri="{FF2B5EF4-FFF2-40B4-BE49-F238E27FC236}">
                <a16:creationId xmlns:a16="http://schemas.microsoft.com/office/drawing/2014/main" id="{ED5DB1A9-F17B-4E08-B8B3-E7FD84FE1B3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pic>
        <p:nvPicPr>
          <p:cNvPr id="12" name="Image 11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636889FF-12F5-48DB-8F05-285A2212835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0079" y="5521106"/>
            <a:ext cx="1008112" cy="116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13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6446" y="165026"/>
            <a:ext cx="7416824" cy="652934"/>
          </a:xfrm>
        </p:spPr>
        <p:txBody>
          <a:bodyPr/>
          <a:lstStyle/>
          <a:p>
            <a:pPr algn="ctr"/>
            <a:r>
              <a:rPr lang="fr-FR" sz="2400" b="1" dirty="0">
                <a:solidFill>
                  <a:srgbClr val="FFFF00"/>
                </a:solidFill>
              </a:rPr>
              <a:t>Pourquoi communiquer avec les parents ?</a:t>
            </a:r>
            <a:endParaRPr lang="fr-BE" sz="24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4800" cy="5112568"/>
          </a:xfrm>
        </p:spPr>
        <p:txBody>
          <a:bodyPr>
            <a:normAutofit lnSpcReduction="10000"/>
          </a:bodyPr>
          <a:lstStyle/>
          <a:p>
            <a:r>
              <a:rPr lang="fr-BE" sz="2000" dirty="0"/>
              <a:t>Nous avons souvent entendu qu’il fallait cantonner les parents des joueurs de tennis au rôle de chauffeur.</a:t>
            </a:r>
            <a:br>
              <a:rPr lang="fr-BE" sz="2000" dirty="0"/>
            </a:br>
            <a:r>
              <a:rPr lang="fr-BE" sz="2000" dirty="0"/>
              <a:t>Certains entraîneurs ou responsables sportifs de clubs partent du principe que les parents ne devraient pas participer, pas intervenir, rester à l’extérieur du champ sportif pour ne pas gêner ou parasiter le travail des techniciens…</a:t>
            </a:r>
          </a:p>
          <a:p>
            <a:pPr>
              <a:buNone/>
            </a:pPr>
            <a:endParaRPr lang="fr-BE" sz="2000" dirty="0"/>
          </a:p>
          <a:p>
            <a:pPr fontAlgn="base"/>
            <a:r>
              <a:rPr lang="fr-BE" sz="2000" dirty="0"/>
              <a:t>Il leur a même parfois été interdit d’être présent sur certaines compétitions officielles importantes… Et pourtant, et pourtant… L’expérience m’a montré que leur rôle est souvent déterminant !</a:t>
            </a:r>
          </a:p>
          <a:p>
            <a:pPr fontAlgn="base">
              <a:buNone/>
            </a:pPr>
            <a:endParaRPr lang="fr-BE" sz="2000" dirty="0"/>
          </a:p>
          <a:p>
            <a:pPr fontAlgn="base"/>
            <a:r>
              <a:rPr lang="fr-BE" sz="2000" dirty="0"/>
              <a:t>Nous savons tous que, très souvent, </a:t>
            </a:r>
            <a:r>
              <a:rPr lang="fr-BE" sz="2000" b="1" dirty="0"/>
              <a:t>la motivation de nos jeunes nait ou se puise dans le regard admiratif de ceux qu’ils aiment</a:t>
            </a:r>
            <a:r>
              <a:rPr lang="fr-BE" sz="2000" dirty="0"/>
              <a:t>.</a:t>
            </a:r>
            <a:br>
              <a:rPr lang="fr-BE" sz="2000" dirty="0"/>
            </a:br>
            <a:r>
              <a:rPr lang="fr-BE" sz="2000" dirty="0"/>
              <a:t>Ce regard doit donc accompagner , évoluer mais jouer toute sa puissance dans les forces intérieures des apprentis champions. Donc les parents seront les 1ers supporters de leurs enfants mais….</a:t>
            </a:r>
          </a:p>
          <a:p>
            <a:endParaRPr lang="fr-BE" dirty="0"/>
          </a:p>
        </p:txBody>
      </p:sp>
      <p:pic>
        <p:nvPicPr>
          <p:cNvPr id="5" name="Image 4" descr="logo aft mofifiable.png">
            <a:extLst>
              <a:ext uri="{FF2B5EF4-FFF2-40B4-BE49-F238E27FC236}">
                <a16:creationId xmlns:a16="http://schemas.microsoft.com/office/drawing/2014/main" id="{4DDF8436-1512-4A5A-9573-226E8C6D14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sz="2400" u="sng" dirty="0"/>
              <a:t>Réunion club spécifique</a:t>
            </a:r>
            <a:r>
              <a:rPr lang="fr-BE" sz="2400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pour expliquer la philosophie du club et de l’école</a:t>
            </a:r>
          </a:p>
          <a:p>
            <a:r>
              <a:rPr lang="fr-BE" sz="2400" u="sng" dirty="0"/>
              <a:t>Informations papier </a:t>
            </a:r>
            <a:r>
              <a:rPr lang="fr-BE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prospectus cours; stages; compétitions officielles et non officielles; activités extra tennis</a:t>
            </a:r>
          </a:p>
          <a:p>
            <a:r>
              <a:rPr lang="fr-BE" sz="2400" u="sng" dirty="0"/>
              <a:t>Site web club/école de tennis:</a:t>
            </a:r>
            <a:r>
              <a:rPr lang="fr-BE" sz="20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cours; stages; compétitions officielles et non officielles; activités extra tennis</a:t>
            </a:r>
          </a:p>
          <a:p>
            <a:r>
              <a:rPr lang="fr-BE" sz="2400" u="sng" dirty="0"/>
              <a:t>Par mail</a:t>
            </a:r>
          </a:p>
          <a:p>
            <a:r>
              <a:rPr lang="fr-BE" sz="2400" u="sng" dirty="0"/>
              <a:t>Contacts avec les parents: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lors des cours; lors des compétitions; lors des activités clubs</a:t>
            </a:r>
            <a:endParaRPr lang="fr-BE" sz="2400" u="sng" dirty="0"/>
          </a:p>
          <a:p>
            <a:pPr lvl="1">
              <a:buFont typeface="Wingdings" pitchFamily="2" charset="2"/>
              <a:buChar char="ü"/>
            </a:pPr>
            <a:endParaRPr lang="fr-BE" sz="2400" u="sng" dirty="0"/>
          </a:p>
        </p:txBody>
      </p:sp>
      <p:pic>
        <p:nvPicPr>
          <p:cNvPr id="5" name="Image 4" descr="logo aft mofifiable.png">
            <a:extLst>
              <a:ext uri="{FF2B5EF4-FFF2-40B4-BE49-F238E27FC236}">
                <a16:creationId xmlns:a16="http://schemas.microsoft.com/office/drawing/2014/main" id="{B15353F9-8A3D-48EF-88C3-015AE939EE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3BFE50C-4466-4B23-8324-F058B635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46" y="165026"/>
            <a:ext cx="7416824" cy="652934"/>
          </a:xfrm>
        </p:spPr>
        <p:txBody>
          <a:bodyPr/>
          <a:lstStyle/>
          <a:p>
            <a:pPr algn="ctr"/>
            <a:r>
              <a:rPr lang="fr-FR" sz="2400" b="1" dirty="0">
                <a:solidFill>
                  <a:srgbClr val="FFFF00"/>
                </a:solidFill>
              </a:rPr>
              <a:t>Comment communiquer avec les parents ?</a:t>
            </a:r>
            <a:endParaRPr lang="fr-BE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2908920"/>
          </a:xfrm>
        </p:spPr>
        <p:txBody>
          <a:bodyPr/>
          <a:lstStyle/>
          <a:p>
            <a:r>
              <a:rPr lang="fr-BE" sz="2400" dirty="0"/>
              <a:t>Avant la saison des cours d’hiver</a:t>
            </a:r>
          </a:p>
          <a:p>
            <a:pPr lvl="1"/>
            <a:r>
              <a:rPr lang="fr-BE" sz="2000" dirty="0"/>
              <a:t>Philosophie et organisation des cours, stages</a:t>
            </a:r>
          </a:p>
          <a:p>
            <a:pPr lvl="1"/>
            <a:endParaRPr lang="fr-BE" sz="2000" dirty="0"/>
          </a:p>
          <a:p>
            <a:r>
              <a:rPr lang="fr-BE" sz="2400" dirty="0"/>
              <a:t>Avant la saison d’été</a:t>
            </a:r>
          </a:p>
          <a:p>
            <a:pPr lvl="1"/>
            <a:r>
              <a:rPr lang="fr-BE" sz="2000" dirty="0"/>
              <a:t>Programme compétitions, stages d’été</a:t>
            </a:r>
          </a:p>
          <a:p>
            <a:pPr lvl="1"/>
            <a:r>
              <a:rPr lang="fr-BE" sz="2000" dirty="0"/>
              <a:t>Interclubs</a:t>
            </a:r>
          </a:p>
        </p:txBody>
      </p:sp>
      <p:pic>
        <p:nvPicPr>
          <p:cNvPr id="5" name="Image 4" descr="logo aft mofifiable.png">
            <a:extLst>
              <a:ext uri="{FF2B5EF4-FFF2-40B4-BE49-F238E27FC236}">
                <a16:creationId xmlns:a16="http://schemas.microsoft.com/office/drawing/2014/main" id="{35F248FE-91F9-4C6A-AE36-49DBB6EA3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1386934" cy="74972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7A34C59-E624-4250-9FFF-F74F4BB9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446" y="165026"/>
            <a:ext cx="7416824" cy="652934"/>
          </a:xfrm>
        </p:spPr>
        <p:txBody>
          <a:bodyPr/>
          <a:lstStyle/>
          <a:p>
            <a:pPr algn="ctr"/>
            <a:r>
              <a:rPr lang="fr-FR" sz="2400" b="1" dirty="0">
                <a:solidFill>
                  <a:srgbClr val="FFFF00"/>
                </a:solidFill>
              </a:rPr>
              <a:t>Quand communiquer avec les parents ?</a:t>
            </a:r>
            <a:endParaRPr lang="fr-BE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4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7E9CC8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7E9CC8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Thème4</Template>
  <TotalTime>11654</TotalTime>
  <Words>733</Words>
  <Application>Microsoft Office PowerPoint</Application>
  <PresentationFormat>Affichage à l'écran (4:3)</PresentationFormat>
  <Paragraphs>177</Paragraphs>
  <Slides>17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Futura Bk BT</vt:lpstr>
      <vt:lpstr>Wingdings</vt:lpstr>
      <vt:lpstr>Thème4</vt:lpstr>
      <vt:lpstr>Horizon</vt:lpstr>
      <vt:lpstr>    </vt:lpstr>
      <vt:lpstr>LA FORMATION CONTINUE</vt:lpstr>
      <vt:lpstr>LA FORMATION CONTINUE</vt:lpstr>
      <vt:lpstr>LA FORMATION CONTINUE</vt:lpstr>
      <vt:lpstr>BRAIN STORMING « BALLE »</vt:lpstr>
      <vt:lpstr>CASSE TETE 3D</vt:lpstr>
      <vt:lpstr>Pourquoi communiquer avec les parents ?</vt:lpstr>
      <vt:lpstr>Comment communiquer avec les parents ?</vt:lpstr>
      <vt:lpstr>Quand communiquer avec les parents ?</vt:lpstr>
      <vt:lpstr>    </vt:lpstr>
      <vt:lpstr>1-2</vt:lpstr>
      <vt:lpstr>Jeu Interactif (SP)</vt:lpstr>
      <vt:lpstr>Présentation PowerPoint</vt:lpstr>
      <vt:lpstr>    </vt:lpstr>
      <vt:lpstr>RONDE DES TABLEAUX ‘’T’’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FRANCOPHONE DE TENNIS     REFORME DES FORMATIONS DE CADRES</dc:title>
  <dc:creator>Michael</dc:creator>
  <cp:lastModifiedBy>sebastien lecloux</cp:lastModifiedBy>
  <cp:revision>878</cp:revision>
  <cp:lastPrinted>2015-07-01T12:20:26Z</cp:lastPrinted>
  <dcterms:created xsi:type="dcterms:W3CDTF">2012-09-26T15:51:28Z</dcterms:created>
  <dcterms:modified xsi:type="dcterms:W3CDTF">2018-11-30T12:11:04Z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1F273492-CE01-4565-A049-D58C0625655E</vt:lpwstr>
  </property>
  <property fmtid="{D5CDD505-2E9C-101B-9397-08002B2CF9AE}" pid="3" name="ArticulatePath">
    <vt:lpwstr>CS 1.2.13 Les profils de l'apprenant SUPPORT PRESENTATION</vt:lpwstr>
  </property>
</Properties>
</file>